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</p:sldMasterIdLst>
  <p:notesMasterIdLst>
    <p:notesMasterId r:id="rId38"/>
  </p:notesMasterIdLst>
  <p:sldIdLst>
    <p:sldId id="256" r:id="rId5"/>
    <p:sldId id="286" r:id="rId6"/>
    <p:sldId id="285" r:id="rId7"/>
    <p:sldId id="270" r:id="rId8"/>
    <p:sldId id="287" r:id="rId9"/>
    <p:sldId id="293" r:id="rId10"/>
    <p:sldId id="288" r:id="rId11"/>
    <p:sldId id="294" r:id="rId12"/>
    <p:sldId id="259" r:id="rId13"/>
    <p:sldId id="289" r:id="rId14"/>
    <p:sldId id="260" r:id="rId15"/>
    <p:sldId id="261" r:id="rId16"/>
    <p:sldId id="263" r:id="rId17"/>
    <p:sldId id="264" r:id="rId18"/>
    <p:sldId id="265" r:id="rId19"/>
    <p:sldId id="295" r:id="rId20"/>
    <p:sldId id="311" r:id="rId21"/>
    <p:sldId id="273" r:id="rId22"/>
    <p:sldId id="310" r:id="rId23"/>
    <p:sldId id="306" r:id="rId24"/>
    <p:sldId id="314" r:id="rId25"/>
    <p:sldId id="291" r:id="rId26"/>
    <p:sldId id="290" r:id="rId27"/>
    <p:sldId id="305" r:id="rId28"/>
    <p:sldId id="303" r:id="rId29"/>
    <p:sldId id="277" r:id="rId30"/>
    <p:sldId id="312" r:id="rId31"/>
    <p:sldId id="308" r:id="rId32"/>
    <p:sldId id="317" r:id="rId33"/>
    <p:sldId id="298" r:id="rId34"/>
    <p:sldId id="300" r:id="rId35"/>
    <p:sldId id="318" r:id="rId36"/>
    <p:sldId id="316" r:id="rId3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8BD9B"/>
    <a:srgbClr val="203E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>
        <p:scale>
          <a:sx n="110" d="100"/>
          <a:sy n="110" d="100"/>
        </p:scale>
        <p:origin x="582" y="2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presProps" Target="pres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237542-95C6-4943-ABB4-CB53B3281CD5}" type="datetimeFigureOut">
              <a:rPr lang="ru-RU" smtClean="0"/>
              <a:t>22.07.2022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DB4691-B9AF-45CD-BD61-0B0E1247EA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78997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3CE7CA-4C06-4C4A-99C2-C6A104644F83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72767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10EF6-FEE8-4492-9629-A716334938E4}" type="datetimeFigureOut">
              <a:rPr lang="ru-RU" smtClean="0"/>
              <a:t>22.07.2022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35D0B-08C9-4F8B-870A-A8BB5F2AEE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94022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10EF6-FEE8-4492-9629-A716334938E4}" type="datetimeFigureOut">
              <a:rPr lang="ru-RU" smtClean="0"/>
              <a:t>22.07.2022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35D0B-08C9-4F8B-870A-A8BB5F2AEE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78896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10EF6-FEE8-4492-9629-A716334938E4}" type="datetimeFigureOut">
              <a:rPr lang="ru-RU" smtClean="0"/>
              <a:t>22.07.2022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35D0B-08C9-4F8B-870A-A8BB5F2AEE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84203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D9FABB-62BD-4553-84A5-05DB97F809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43144ED-108E-473F-B853-EB91DED2E7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E3D5E03-EC03-4CF4-BF99-1BEB5848BE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A47DA-848D-443F-A181-2CA8127FA76A}" type="datetimeFigureOut">
              <a:rPr lang="ru-RU" smtClean="0"/>
              <a:t>22.07.2022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404A07B-A826-476E-BE81-71E85668AE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0E8260-3A3B-4D55-93B3-E1B4C863CC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C57E4-4A95-4901-B5AA-98E4F8B7EB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36928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46F17B-E5E9-4F42-BB52-9B9306598D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B6EC395-0CE4-43FB-92C2-E9B58B5C9F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45AEC10-10A5-4145-84CE-90224A7D86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A47DA-848D-443F-A181-2CA8127FA76A}" type="datetimeFigureOut">
              <a:rPr lang="ru-RU" smtClean="0"/>
              <a:t>22.07.2022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5F6B782-6A32-4CA2-840B-6DCC508ACA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E2A33B-18A1-4F5A-97D3-993536C70B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C57E4-4A95-4901-B5AA-98E4F8B7EB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01567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73BF9C-7D04-465F-A9FD-B82D43452C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4F8B03B-A8ED-4F2F-81F4-09070873E0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A278035-8BEB-4577-81F0-CFB9FBF5E3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A47DA-848D-443F-A181-2CA8127FA76A}" type="datetimeFigureOut">
              <a:rPr lang="ru-RU" smtClean="0"/>
              <a:t>22.07.2022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31E54C6-AA4E-4DC7-84C9-5E114ADDCA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A0B51E8-F312-4FAE-931E-913833380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C57E4-4A95-4901-B5AA-98E4F8B7EB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40062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B0A202-F272-43BB-A308-133C79932D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26E9413-2D98-46A4-BB55-A27B211C02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1A1464D-7107-4A2F-91C9-445A08202A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4E7BDC6-AEDF-42EC-AD7B-4E166472FC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A47DA-848D-443F-A181-2CA8127FA76A}" type="datetimeFigureOut">
              <a:rPr lang="ru-RU" smtClean="0"/>
              <a:t>22.07.2022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F1B51D5-E514-463F-A4B1-3732BAACFA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D6085CF-C02A-42A0-98A4-2C30ABE02C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C57E4-4A95-4901-B5AA-98E4F8B7EB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18886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16E302-ACA9-4CE6-BCEF-DA03AEB136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DA60D67-C6E4-432C-8AA6-5F91D1D1DA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913AEC8-6613-4787-B7CE-D4CC5E0760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83E3707-0DAC-4004-AD41-0A578C33AE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6DABFE2-ED9F-4AFC-90B5-240D2A3B803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25427B1-4A74-4FF5-B7AA-6FD17439B9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A47DA-848D-443F-A181-2CA8127FA76A}" type="datetimeFigureOut">
              <a:rPr lang="ru-RU" smtClean="0"/>
              <a:t>22.07.2022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75DA4A3-DFCF-459C-9F99-7993C811B4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172A49D-6C61-4A8C-883A-1133A46DE1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C57E4-4A95-4901-B5AA-98E4F8B7EB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21928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1FD446-3245-4E60-AF2F-82B478923F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C39410E-B44F-45DD-BDAA-3E171073DA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A47DA-848D-443F-A181-2CA8127FA76A}" type="datetimeFigureOut">
              <a:rPr lang="ru-RU" smtClean="0"/>
              <a:t>22.07.2022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E944382-179A-47FF-B6C9-D183DCDC3F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7EC18A7-E460-4A25-9157-50DDAC6CFD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C57E4-4A95-4901-B5AA-98E4F8B7EB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47555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2FC7A9E-63CD-4378-BCE2-D9302918D9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A47DA-848D-443F-A181-2CA8127FA76A}" type="datetimeFigureOut">
              <a:rPr lang="ru-RU" smtClean="0"/>
              <a:t>22.07.2022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0EA09E4-6A8D-47C0-82C9-73BE37EE5C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E53FB75-8A62-4E4F-B0F1-840E13C95F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C57E4-4A95-4901-B5AA-98E4F8B7EB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47742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0C7D1E-6F53-4650-BF7A-D2CC9ACA4A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F134002-1C77-46D2-9D2C-22583D5E91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C35B257-3C14-46FC-826B-4EFC7181CA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6E1BD6F-B3CE-47B6-B8E6-F1811282C5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A47DA-848D-443F-A181-2CA8127FA76A}" type="datetimeFigureOut">
              <a:rPr lang="ru-RU" smtClean="0"/>
              <a:t>22.07.2022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4A7D9C6-06AE-45E7-BE82-981FF422C7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F006A41-2EE0-4A16-BAC9-3D31F50417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C57E4-4A95-4901-B5AA-98E4F8B7EB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7347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10EF6-FEE8-4492-9629-A716334938E4}" type="datetimeFigureOut">
              <a:rPr lang="ru-RU" smtClean="0"/>
              <a:t>22.07.2022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35D0B-08C9-4F8B-870A-A8BB5F2AEE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066739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0A7686-E3A4-4788-A600-14E646D188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CE8407E-404E-4AB1-998E-940A2AA8EC0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C06C046-FBCF-443C-8EAA-5D1B39B728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CB74446-4E71-4744-B065-61BAEE96F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A47DA-848D-443F-A181-2CA8127FA76A}" type="datetimeFigureOut">
              <a:rPr lang="ru-RU" smtClean="0"/>
              <a:t>22.07.2022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7F348DF-E8DD-4FD5-BBAD-4982349ED5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02B12AB-08F8-4246-BCF1-391BF82434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C57E4-4A95-4901-B5AA-98E4F8B7EB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23135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FF5D17-BFB4-4B05-A168-34929C268A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D75F455-FC23-4DC2-B348-F03FED9978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B863AC6-321D-41DE-9E90-4B97E581CC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A47DA-848D-443F-A181-2CA8127FA76A}" type="datetimeFigureOut">
              <a:rPr lang="ru-RU" smtClean="0"/>
              <a:t>22.07.2022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6B211A0-513F-4C99-8928-02ADEDEA8E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19EC445-1427-4F9D-8073-3D05F9F8DF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C57E4-4A95-4901-B5AA-98E4F8B7EB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5558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47B40CA-BD78-4F35-A7CA-F15A48D7BA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6D372CC-D23B-433A-8C97-A0EF2DB471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E144C12-4053-4EDD-924F-DA6EDB58F9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A47DA-848D-443F-A181-2CA8127FA76A}" type="datetimeFigureOut">
              <a:rPr lang="ru-RU" smtClean="0"/>
              <a:t>22.07.2022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A3C1E18-E860-4883-B363-96E5FDEDF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A372DC2-BDE4-439A-952F-EBB8288A87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C57E4-4A95-4901-B5AA-98E4F8B7EB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178289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solidFill>
          <a:srgbClr val="A8D9C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5389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solidFill>
          <a:srgbClr val="D3BEA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3843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585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B0B8C57-21D6-424B-9604-133EFF1578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DF19ED0-F878-4B93-8C06-69283649A0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D342ED6-8306-40E0-AF17-EF6927B45B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9DCBD49-D17F-422C-9B3E-E0DFC189A2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3E72D-8E9D-4658-8EE5-FA7784312AFC}" type="datetimeFigureOut">
              <a:rPr lang="zh-CN" altLang="en-US" smtClean="0"/>
              <a:t>2022/7/22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FF1A1F9-E61F-49DE-917B-B4DDF47075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9BD28BD-3A3B-408A-A42C-C61D0D776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09138-6F83-4E87-8D2F-8B15F6C92FE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0733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8A067AD-EC02-48DC-8ED3-A47A3A32FF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DD6A0A5-6A9E-413A-BC32-82D126A4F6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D6A5007-0F49-4571-A6CB-8935DAC8C5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FF8FA14-CA1A-4D7E-BFE3-7520964383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A6F18CB-AF2F-47EB-8049-8DD62F4E861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E87BC0D-B031-4611-B881-D9339B5CE8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3E72D-8E9D-4658-8EE5-FA7784312AFC}" type="datetimeFigureOut">
              <a:rPr lang="zh-CN" altLang="en-US" smtClean="0"/>
              <a:t>2022/7/22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3B65B6B5-A7A0-4445-B1B8-79FC84C565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B2A4FB5A-9881-4C21-880F-4B524D1902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09138-6F83-4E87-8D2F-8B15F6C92FE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0062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9CD5004-0C4D-47AB-B61F-0F04D4415C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8345C34-2750-44F6-8403-6BDABFF0BD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3E72D-8E9D-4658-8EE5-FA7784312AFC}" type="datetimeFigureOut">
              <a:rPr lang="zh-CN" altLang="en-US" smtClean="0"/>
              <a:t>2022/7/22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ED3D3E7-2B43-4E07-9AC2-5608AE172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941FBD3-93BB-43C5-8A8B-58DD321FD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09138-6F83-4E87-8D2F-8B15F6C92FE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4400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59DF4A7-C640-4F2D-904E-6C9A73F9D7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3E72D-8E9D-4658-8EE5-FA7784312AFC}" type="datetimeFigureOut">
              <a:rPr lang="zh-CN" altLang="en-US" smtClean="0"/>
              <a:t>2022/7/22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0D82823-61E4-42C1-B763-BC18C4CDC9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1C9ACB9-4787-4570-B929-057D65E62A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09138-6F83-4E87-8D2F-8B15F6C92FE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4800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10EF6-FEE8-4492-9629-A716334938E4}" type="datetimeFigureOut">
              <a:rPr lang="ru-RU" smtClean="0"/>
              <a:t>22.07.2022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35D0B-08C9-4F8B-870A-A8BB5F2AEE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053563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DF7DD0F-C2F6-4D3F-8FC3-72C2D89DD6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63753A6-9482-44D4-84B5-596E395175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C6D1507-9885-43FD-98AD-3100024AE9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08AD80C-8B5C-488C-86F9-525B3A3CFC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3E72D-8E9D-4658-8EE5-FA7784312AFC}" type="datetimeFigureOut">
              <a:rPr lang="zh-CN" altLang="en-US" smtClean="0"/>
              <a:t>2022/7/22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473DE4B-C13B-4558-9A0A-A0A5EBD728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26FFABE-3597-4C54-A72F-3F88DDC1E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09138-6F83-4E87-8D2F-8B15F6C92FE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2460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7F5969B-EDF0-42C5-8A57-50E14DA8F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F343ABD6-7A16-4126-B7C4-DDAF222C0E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C2E2B66-0ABF-46D4-8EA0-470762421D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C7D4B10-A597-47EB-9741-53618731A7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3E72D-8E9D-4658-8EE5-FA7784312AFC}" type="datetimeFigureOut">
              <a:rPr lang="zh-CN" altLang="en-US" smtClean="0"/>
              <a:t>2022/7/22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4E331BD-C468-4CA5-B1F8-0897A7F586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17DD8B6-B63A-4716-A09F-6CC4B03AC0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09138-6F83-4E87-8D2F-8B15F6C92FE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3373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1C2ED07-8109-474F-90F4-28FEEA7F13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DFC9656-B9BD-4E3E-91CE-672E216DBE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9D74036-23E8-4D6A-BACA-95258BF38E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3E72D-8E9D-4658-8EE5-FA7784312AFC}" type="datetimeFigureOut">
              <a:rPr lang="zh-CN" altLang="en-US" smtClean="0"/>
              <a:t>2022/7/22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FD85786-FCBA-4EAD-AACD-BB09EC5D9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CAEB0E3-5945-40EE-B542-AF88847C6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09138-6F83-4E87-8D2F-8B15F6C92FE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2775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AFA14B12-D102-4EDA-8316-242C09C0CEC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BB9FCCD-8B39-4B34-A81E-BAC339249B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DC82080-126F-4A8B-8A41-F37735D53A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3E72D-8E9D-4658-8EE5-FA7784312AFC}" type="datetimeFigureOut">
              <a:rPr lang="zh-CN" altLang="en-US" smtClean="0"/>
              <a:t>2022/7/22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21D2482-C292-4CB4-ACF0-417C5E5660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F185075-3BAA-406B-9B78-AC53893FC8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09138-6F83-4E87-8D2F-8B15F6C92FE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6698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2C3B8-BB47-4B99-A565-40DCE9BB0AF9}" type="datetimeFigureOut">
              <a:rPr lang="ru-RU" smtClean="0"/>
              <a:t>22.07.2022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1E854-A258-4BAA-BCC1-9C07FE929B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956966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2C3B8-BB47-4B99-A565-40DCE9BB0AF9}" type="datetimeFigureOut">
              <a:rPr lang="ru-RU" smtClean="0"/>
              <a:t>22.07.2022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1E854-A258-4BAA-BCC1-9C07FE929B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410153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2C3B8-BB47-4B99-A565-40DCE9BB0AF9}" type="datetimeFigureOut">
              <a:rPr lang="ru-RU" smtClean="0"/>
              <a:t>22.07.2022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1E854-A258-4BAA-BCC1-9C07FE929B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854004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2C3B8-BB47-4B99-A565-40DCE9BB0AF9}" type="datetimeFigureOut">
              <a:rPr lang="ru-RU" smtClean="0"/>
              <a:t>22.07.2022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1E854-A258-4BAA-BCC1-9C07FE929B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179996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2C3B8-BB47-4B99-A565-40DCE9BB0AF9}" type="datetimeFigureOut">
              <a:rPr lang="ru-RU" smtClean="0"/>
              <a:t>22.07.2022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1E854-A258-4BAA-BCC1-9C07FE929B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321667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2C3B8-BB47-4B99-A565-40DCE9BB0AF9}" type="datetimeFigureOut">
              <a:rPr lang="ru-RU" smtClean="0"/>
              <a:t>22.07.2022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1E854-A258-4BAA-BCC1-9C07FE929B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20877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10EF6-FEE8-4492-9629-A716334938E4}" type="datetimeFigureOut">
              <a:rPr lang="ru-RU" smtClean="0"/>
              <a:t>22.07.2022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35D0B-08C9-4F8B-870A-A8BB5F2AEE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120744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2C3B8-BB47-4B99-A565-40DCE9BB0AF9}" type="datetimeFigureOut">
              <a:rPr lang="ru-RU" smtClean="0"/>
              <a:t>22.07.2022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1E854-A258-4BAA-BCC1-9C07FE929B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362826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2C3B8-BB47-4B99-A565-40DCE9BB0AF9}" type="datetimeFigureOut">
              <a:rPr lang="ru-RU" smtClean="0"/>
              <a:t>22.07.2022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1E854-A258-4BAA-BCC1-9C07FE929B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762848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2C3B8-BB47-4B99-A565-40DCE9BB0AF9}" type="datetimeFigureOut">
              <a:rPr lang="ru-RU" smtClean="0"/>
              <a:t>22.07.2022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1E854-A258-4BAA-BCC1-9C07FE929B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853859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2C3B8-BB47-4B99-A565-40DCE9BB0AF9}" type="datetimeFigureOut">
              <a:rPr lang="ru-RU" smtClean="0"/>
              <a:t>22.07.2022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1E854-A258-4BAA-BCC1-9C07FE929B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87225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2C3B8-BB47-4B99-A565-40DCE9BB0AF9}" type="datetimeFigureOut">
              <a:rPr lang="ru-RU" smtClean="0"/>
              <a:t>22.07.2022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1E854-A258-4BAA-BCC1-9C07FE929B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656481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0575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10EF6-FEE8-4492-9629-A716334938E4}" type="datetimeFigureOut">
              <a:rPr lang="ru-RU" smtClean="0"/>
              <a:t>22.07.2022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35D0B-08C9-4F8B-870A-A8BB5F2AEE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42334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10EF6-FEE8-4492-9629-A716334938E4}" type="datetimeFigureOut">
              <a:rPr lang="ru-RU" smtClean="0"/>
              <a:t>22.07.2022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35D0B-08C9-4F8B-870A-A8BB5F2AEE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75633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10EF6-FEE8-4492-9629-A716334938E4}" type="datetimeFigureOut">
              <a:rPr lang="ru-RU" smtClean="0"/>
              <a:t>22.07.2022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35D0B-08C9-4F8B-870A-A8BB5F2AEE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64956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10EF6-FEE8-4492-9629-A716334938E4}" type="datetimeFigureOut">
              <a:rPr lang="ru-RU" smtClean="0"/>
              <a:t>22.07.2022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35D0B-08C9-4F8B-870A-A8BB5F2AEE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39441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10EF6-FEE8-4492-9629-A716334938E4}" type="datetimeFigureOut">
              <a:rPr lang="ru-RU" smtClean="0"/>
              <a:t>22.07.2022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35D0B-08C9-4F8B-870A-A8BB5F2AEE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73551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310EF6-FEE8-4492-9629-A716334938E4}" type="datetimeFigureOut">
              <a:rPr lang="ru-RU" smtClean="0"/>
              <a:t>22.07.2022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835D0B-08C9-4F8B-870A-A8BB5F2AEE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4041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59C985-EB28-492B-AC93-5A6000BB38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24138E0-4EE9-48E8-B3EC-82EE4469C6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B7196DC-4EC5-4208-8DA2-C26BA68C389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5A47DA-848D-443F-A181-2CA8127FA76A}" type="datetimeFigureOut">
              <a:rPr lang="ru-RU" smtClean="0"/>
              <a:t>22.07.2022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11291B2-1339-41DD-B593-4AD8049B12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2943CD1-4481-465A-952E-695B773602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3C57E4-4A95-4901-B5AA-98E4F8B7EB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06240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27550B35-0DF9-48CF-A01F-1FD917BA26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2B6C623-A8FC-4CC5-A720-36333DDF37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CD78C-362F-46E3-BFE9-8F9AF494CB6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23E72D-8E9D-4658-8EE5-FA7784312AFC}" type="datetimeFigureOut">
              <a:rPr lang="zh-CN" altLang="en-US" smtClean="0"/>
              <a:t>2022/7/22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27FAA0D-FF1E-4A9D-B549-5287A8AF21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DB0CACD-01BE-463A-980F-A7438CAABD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D09138-6F83-4E87-8D2F-8B15F6C92FE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8403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12C3B8-BB47-4B99-A565-40DCE9BB0AF9}" type="datetimeFigureOut">
              <a:rPr lang="ru-RU" smtClean="0"/>
              <a:t>22.07.2022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51E854-A258-4BAA-BCC1-9C07FE929B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9752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7" Type="http://schemas.openxmlformats.org/officeDocument/2006/relationships/image" Target="../media/image40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8.xml"/><Relationship Id="rId6" Type="http://schemas.microsoft.com/office/2007/relationships/hdphoto" Target="../media/hdphoto6.wdp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microsoft.com/office/2007/relationships/hdphoto" Target="../media/hdphoto7.wdp"/><Relationship Id="rId7" Type="http://schemas.openxmlformats.org/officeDocument/2006/relationships/image" Target="../media/image45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9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50.jpg"/><Relationship Id="rId4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52.png"/><Relationship Id="rId4" Type="http://schemas.microsoft.com/office/2007/relationships/hdphoto" Target="../media/hdphoto9.wdp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6.png"/><Relationship Id="rId18" Type="http://schemas.openxmlformats.org/officeDocument/2006/relationships/image" Target="../media/image71.png"/><Relationship Id="rId3" Type="http://schemas.openxmlformats.org/officeDocument/2006/relationships/image" Target="../media/image56.png"/><Relationship Id="rId21" Type="http://schemas.openxmlformats.org/officeDocument/2006/relationships/image" Target="../media/image74.png"/><Relationship Id="rId7" Type="http://schemas.openxmlformats.org/officeDocument/2006/relationships/image" Target="../media/image60.png"/><Relationship Id="rId12" Type="http://schemas.openxmlformats.org/officeDocument/2006/relationships/image" Target="../media/image65.png"/><Relationship Id="rId17" Type="http://schemas.openxmlformats.org/officeDocument/2006/relationships/image" Target="../media/image70.png"/><Relationship Id="rId2" Type="http://schemas.openxmlformats.org/officeDocument/2006/relationships/image" Target="../media/image55.png"/><Relationship Id="rId16" Type="http://schemas.openxmlformats.org/officeDocument/2006/relationships/image" Target="../media/image69.png"/><Relationship Id="rId20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11" Type="http://schemas.openxmlformats.org/officeDocument/2006/relationships/image" Target="../media/image64.png"/><Relationship Id="rId5" Type="http://schemas.openxmlformats.org/officeDocument/2006/relationships/image" Target="../media/image58.png"/><Relationship Id="rId15" Type="http://schemas.openxmlformats.org/officeDocument/2006/relationships/image" Target="../media/image68.png"/><Relationship Id="rId10" Type="http://schemas.openxmlformats.org/officeDocument/2006/relationships/image" Target="../media/image63.png"/><Relationship Id="rId19" Type="http://schemas.openxmlformats.org/officeDocument/2006/relationships/image" Target="../media/image72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Relationship Id="rId14" Type="http://schemas.openxmlformats.org/officeDocument/2006/relationships/image" Target="../media/image67.png"/><Relationship Id="rId22" Type="http://schemas.openxmlformats.org/officeDocument/2006/relationships/image" Target="../media/image75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7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microsoft.com/office/2007/relationships/hdphoto" Target="../media/hdphoto8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https://belretail.by/news/tri-osnovnyih-potrebitelskih-trenda-po-versii-gfk" TargetMode="External"/><Relationship Id="rId1" Type="http://schemas.openxmlformats.org/officeDocument/2006/relationships/slideLayout" Target="../slideLayouts/slideLayout25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85.png"/><Relationship Id="rId3" Type="http://schemas.openxmlformats.org/officeDocument/2006/relationships/image" Target="../media/image80.png"/><Relationship Id="rId7" Type="http://schemas.openxmlformats.org/officeDocument/2006/relationships/image" Target="../media/image65.png"/><Relationship Id="rId12" Type="http://schemas.openxmlformats.org/officeDocument/2006/relationships/image" Target="../media/image84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83.png"/><Relationship Id="rId11" Type="http://schemas.openxmlformats.org/officeDocument/2006/relationships/image" Target="../media/image69.png"/><Relationship Id="rId5" Type="http://schemas.openxmlformats.org/officeDocument/2006/relationships/image" Target="../media/image82.png"/><Relationship Id="rId10" Type="http://schemas.openxmlformats.org/officeDocument/2006/relationships/image" Target="../media/image68.png"/><Relationship Id="rId4" Type="http://schemas.openxmlformats.org/officeDocument/2006/relationships/image" Target="../media/image81.png"/><Relationship Id="rId9" Type="http://schemas.openxmlformats.org/officeDocument/2006/relationships/image" Target="../media/image67.png"/><Relationship Id="rId14" Type="http://schemas.openxmlformats.org/officeDocument/2006/relationships/image" Target="../media/image8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8.png"/><Relationship Id="rId3" Type="http://schemas.openxmlformats.org/officeDocument/2006/relationships/image" Target="../media/image88.png"/><Relationship Id="rId7" Type="http://schemas.openxmlformats.org/officeDocument/2006/relationships/image" Target="../media/image62.png"/><Relationship Id="rId12" Type="http://schemas.openxmlformats.org/officeDocument/2006/relationships/image" Target="../media/image67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11" Type="http://schemas.openxmlformats.org/officeDocument/2006/relationships/image" Target="../media/image66.png"/><Relationship Id="rId5" Type="http://schemas.microsoft.com/office/2007/relationships/hdphoto" Target="../media/hdphoto8.wdp"/><Relationship Id="rId15" Type="http://schemas.openxmlformats.org/officeDocument/2006/relationships/image" Target="../media/image89.png"/><Relationship Id="rId10" Type="http://schemas.openxmlformats.org/officeDocument/2006/relationships/image" Target="../media/image65.png"/><Relationship Id="rId4" Type="http://schemas.openxmlformats.org/officeDocument/2006/relationships/image" Target="../media/image45.png"/><Relationship Id="rId9" Type="http://schemas.openxmlformats.org/officeDocument/2006/relationships/image" Target="../media/image64.png"/><Relationship Id="rId14" Type="http://schemas.openxmlformats.org/officeDocument/2006/relationships/image" Target="../media/image6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png"/><Relationship Id="rId11" Type="http://schemas.microsoft.com/office/2007/relationships/hdphoto" Target="../media/hdphoto8.wdp"/><Relationship Id="rId5" Type="http://schemas.openxmlformats.org/officeDocument/2006/relationships/image" Target="../media/image54.png"/><Relationship Id="rId10" Type="http://schemas.openxmlformats.org/officeDocument/2006/relationships/image" Target="../media/image45.png"/><Relationship Id="rId4" Type="http://schemas.openxmlformats.org/officeDocument/2006/relationships/image" Target="../media/image91.png"/><Relationship Id="rId9" Type="http://schemas.microsoft.com/office/2007/relationships/hdphoto" Target="../media/hdphoto11.wdp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91.png"/><Relationship Id="rId7" Type="http://schemas.openxmlformats.org/officeDocument/2006/relationships/image" Target="../media/image45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png"/><Relationship Id="rId5" Type="http://schemas.openxmlformats.org/officeDocument/2006/relationships/image" Target="../media/image54.png"/><Relationship Id="rId10" Type="http://schemas.openxmlformats.org/officeDocument/2006/relationships/image" Target="../media/image80.png"/><Relationship Id="rId4" Type="http://schemas.openxmlformats.org/officeDocument/2006/relationships/image" Target="../media/image93.png"/><Relationship Id="rId9" Type="http://schemas.openxmlformats.org/officeDocument/2006/relationships/image" Target="../media/image9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image" Target="../media/image96.png"/><Relationship Id="rId7" Type="http://schemas.openxmlformats.org/officeDocument/2006/relationships/image" Target="../media/image100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image" Target="../media/image103.gif"/><Relationship Id="rId7" Type="http://schemas.openxmlformats.org/officeDocument/2006/relationships/image" Target="../media/image106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5.png"/><Relationship Id="rId5" Type="http://schemas.microsoft.com/office/2007/relationships/hdphoto" Target="../media/hdphoto12.wdp"/><Relationship Id="rId4" Type="http://schemas.openxmlformats.org/officeDocument/2006/relationships/image" Target="../media/image10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11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3" Type="http://schemas.openxmlformats.org/officeDocument/2006/relationships/image" Target="../media/image110.png"/><Relationship Id="rId7" Type="http://schemas.openxmlformats.org/officeDocument/2006/relationships/image" Target="../media/image115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14.png"/><Relationship Id="rId5" Type="http://schemas.openxmlformats.org/officeDocument/2006/relationships/image" Target="../media/image113.png"/><Relationship Id="rId4" Type="http://schemas.openxmlformats.org/officeDocument/2006/relationships/image" Target="../media/image111.png"/><Relationship Id="rId9" Type="http://schemas.openxmlformats.org/officeDocument/2006/relationships/image" Target="../media/image11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0.png"/><Relationship Id="rId4" Type="http://schemas.openxmlformats.org/officeDocument/2006/relationships/image" Target="../media/image1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hyperlink" Target="https://belretail.by/article/ryinok-tovarov-dlya-detey-v-belarusi-padaet-a-konkurentsiya-rastet" TargetMode="External"/><Relationship Id="rId4" Type="http://schemas.openxmlformats.org/officeDocument/2006/relationships/image" Target="../media/image6.png"/><Relationship Id="rId9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png"/><Relationship Id="rId3" Type="http://schemas.openxmlformats.org/officeDocument/2006/relationships/image" Target="../media/image121.png"/><Relationship Id="rId7" Type="http://schemas.openxmlformats.org/officeDocument/2006/relationships/image" Target="../media/image125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4.png"/><Relationship Id="rId5" Type="http://schemas.openxmlformats.org/officeDocument/2006/relationships/image" Target="../media/image123.png"/><Relationship Id="rId4" Type="http://schemas.openxmlformats.org/officeDocument/2006/relationships/image" Target="../media/image122.png"/><Relationship Id="rId9" Type="http://schemas.openxmlformats.org/officeDocument/2006/relationships/image" Target="../media/image127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png"/><Relationship Id="rId3" Type="http://schemas.openxmlformats.org/officeDocument/2006/relationships/image" Target="../media/image129.png"/><Relationship Id="rId7" Type="http://schemas.openxmlformats.org/officeDocument/2006/relationships/image" Target="../media/image130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4.png"/><Relationship Id="rId5" Type="http://schemas.openxmlformats.org/officeDocument/2006/relationships/image" Target="../media/image123.png"/><Relationship Id="rId4" Type="http://schemas.openxmlformats.org/officeDocument/2006/relationships/image" Target="../media/image122.png"/><Relationship Id="rId9" Type="http://schemas.openxmlformats.org/officeDocument/2006/relationships/image" Target="../media/image13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7" Type="http://schemas.openxmlformats.org/officeDocument/2006/relationships/image" Target="../media/image138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7.png"/><Relationship Id="rId5" Type="http://schemas.openxmlformats.org/officeDocument/2006/relationships/image" Target="../media/image136.png"/><Relationship Id="rId4" Type="http://schemas.openxmlformats.org/officeDocument/2006/relationships/image" Target="../media/image13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8.wdp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5.xml"/><Relationship Id="rId5" Type="http://schemas.microsoft.com/office/2007/relationships/hdphoto" Target="../media/hdphoto2.wdp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5.xml"/><Relationship Id="rId6" Type="http://schemas.openxmlformats.org/officeDocument/2006/relationships/hyperlink" Target="https://www.euromonitor.com/nappies-diapers-pants-in-belarus/report" TargetMode="External"/><Relationship Id="rId5" Type="http://schemas.openxmlformats.org/officeDocument/2006/relationships/image" Target="../media/image16.jpeg"/><Relationship Id="rId4" Type="http://schemas.openxmlformats.org/officeDocument/2006/relationships/hyperlink" Target="https://www.statista.com/outlook/cmo/tissue-hygiene-paper/baby-diapers/belarus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6.png"/><Relationship Id="rId3" Type="http://schemas.openxmlformats.org/officeDocument/2006/relationships/image" Target="../media/image18.jpeg"/><Relationship Id="rId7" Type="http://schemas.openxmlformats.org/officeDocument/2006/relationships/image" Target="../media/image22.png"/><Relationship Id="rId12" Type="http://schemas.openxmlformats.org/officeDocument/2006/relationships/image" Target="../media/image25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1.jpeg"/><Relationship Id="rId11" Type="http://schemas.microsoft.com/office/2007/relationships/hdphoto" Target="../media/hdphoto4.wdp"/><Relationship Id="rId5" Type="http://schemas.openxmlformats.org/officeDocument/2006/relationships/image" Target="../media/image20.jpeg"/><Relationship Id="rId10" Type="http://schemas.openxmlformats.org/officeDocument/2006/relationships/image" Target="../media/image24.png"/><Relationship Id="rId4" Type="http://schemas.openxmlformats.org/officeDocument/2006/relationships/image" Target="../media/image19.jpeg"/><Relationship Id="rId9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:\ФОТОБАЗА\!Shutterstock\растр\baby\shutterstock_312680441.jpg">
            <a:extLst>
              <a:ext uri="{FF2B5EF4-FFF2-40B4-BE49-F238E27FC236}">
                <a16:creationId xmlns:a16="http://schemas.microsoft.com/office/drawing/2014/main" id="{BC4AE573-93F6-4FA2-8B65-A2D5380107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04"/>
          <a:stretch/>
        </p:blipFill>
        <p:spPr bwMode="auto">
          <a:xfrm>
            <a:off x="0" y="-190325"/>
            <a:ext cx="12192000" cy="7048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1869" y="2482293"/>
            <a:ext cx="5367945" cy="1908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9852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: 形状 12">
            <a:extLst>
              <a:ext uri="{FF2B5EF4-FFF2-40B4-BE49-F238E27FC236}">
                <a16:creationId xmlns:a16="http://schemas.microsoft.com/office/drawing/2014/main" id="{5013BB8C-8BB2-4846-9E6F-FFBE23E3FBA6}"/>
              </a:ext>
            </a:extLst>
          </p:cNvPr>
          <p:cNvSpPr/>
          <p:nvPr/>
        </p:nvSpPr>
        <p:spPr>
          <a:xfrm flipH="1" flipV="1">
            <a:off x="281854" y="310698"/>
            <a:ext cx="397255" cy="835607"/>
          </a:xfrm>
          <a:custGeom>
            <a:avLst/>
            <a:gdLst/>
            <a:ahLst/>
            <a:cxnLst/>
            <a:rect l="l" t="t" r="r" b="b"/>
            <a:pathLst>
              <a:path w="141427" h="297485">
                <a:moveTo>
                  <a:pt x="0" y="0"/>
                </a:moveTo>
                <a:lnTo>
                  <a:pt x="141427" y="0"/>
                </a:lnTo>
                <a:lnTo>
                  <a:pt x="141427" y="148743"/>
                </a:lnTo>
                <a:cubicBezTo>
                  <a:pt x="141427" y="185319"/>
                  <a:pt x="131877" y="215595"/>
                  <a:pt x="112776" y="239573"/>
                </a:cubicBezTo>
                <a:cubicBezTo>
                  <a:pt x="93675" y="263551"/>
                  <a:pt x="67869" y="282855"/>
                  <a:pt x="35357" y="297485"/>
                </a:cubicBezTo>
                <a:lnTo>
                  <a:pt x="4877" y="251156"/>
                </a:lnTo>
                <a:cubicBezTo>
                  <a:pt x="22759" y="239776"/>
                  <a:pt x="36983" y="225146"/>
                  <a:pt x="47549" y="207264"/>
                </a:cubicBezTo>
                <a:cubicBezTo>
                  <a:pt x="58115" y="189383"/>
                  <a:pt x="63399" y="169875"/>
                  <a:pt x="63399" y="148743"/>
                </a:cubicBezTo>
                <a:lnTo>
                  <a:pt x="63399" y="141427"/>
                </a:lnTo>
                <a:lnTo>
                  <a:pt x="0" y="14142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等线" panose="020F0502020204030204"/>
              <a:cs typeface="+mn-cs"/>
            </a:endParaRPr>
          </a:p>
        </p:txBody>
      </p:sp>
      <p:sp>
        <p:nvSpPr>
          <p:cNvPr id="3" name="任意多边形: 形状 7">
            <a:extLst>
              <a:ext uri="{FF2B5EF4-FFF2-40B4-BE49-F238E27FC236}">
                <a16:creationId xmlns:a16="http://schemas.microsoft.com/office/drawing/2014/main" id="{6AAF5172-9E4D-4BAA-933E-F7BECB2B733D}"/>
              </a:ext>
            </a:extLst>
          </p:cNvPr>
          <p:cNvSpPr/>
          <p:nvPr/>
        </p:nvSpPr>
        <p:spPr>
          <a:xfrm rot="10800000" flipH="1" flipV="1">
            <a:off x="5600599" y="79866"/>
            <a:ext cx="397255" cy="835607"/>
          </a:xfrm>
          <a:custGeom>
            <a:avLst/>
            <a:gdLst/>
            <a:ahLst/>
            <a:cxnLst/>
            <a:rect l="l" t="t" r="r" b="b"/>
            <a:pathLst>
              <a:path w="141427" h="297485">
                <a:moveTo>
                  <a:pt x="0" y="0"/>
                </a:moveTo>
                <a:lnTo>
                  <a:pt x="141427" y="0"/>
                </a:lnTo>
                <a:lnTo>
                  <a:pt x="141427" y="148743"/>
                </a:lnTo>
                <a:cubicBezTo>
                  <a:pt x="141427" y="185319"/>
                  <a:pt x="131877" y="215595"/>
                  <a:pt x="112776" y="239573"/>
                </a:cubicBezTo>
                <a:cubicBezTo>
                  <a:pt x="93675" y="263551"/>
                  <a:pt x="67869" y="282855"/>
                  <a:pt x="35357" y="297485"/>
                </a:cubicBezTo>
                <a:lnTo>
                  <a:pt x="4877" y="251156"/>
                </a:lnTo>
                <a:cubicBezTo>
                  <a:pt x="22759" y="239776"/>
                  <a:pt x="36983" y="225146"/>
                  <a:pt x="47549" y="207264"/>
                </a:cubicBezTo>
                <a:cubicBezTo>
                  <a:pt x="58115" y="189383"/>
                  <a:pt x="63399" y="169875"/>
                  <a:pt x="63399" y="148743"/>
                </a:cubicBezTo>
                <a:lnTo>
                  <a:pt x="63399" y="141427"/>
                </a:lnTo>
                <a:lnTo>
                  <a:pt x="0" y="14142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等线" panose="020F0502020204030204"/>
              <a:cs typeface="+mn-cs"/>
            </a:endParaRPr>
          </a:p>
        </p:txBody>
      </p:sp>
      <p:sp>
        <p:nvSpPr>
          <p:cNvPr id="4" name="文本框 8">
            <a:extLst>
              <a:ext uri="{FF2B5EF4-FFF2-40B4-BE49-F238E27FC236}">
                <a16:creationId xmlns:a16="http://schemas.microsoft.com/office/drawing/2014/main" id="{EC02CF70-F6FD-4F25-A1A3-42D3742118E1}"/>
              </a:ext>
            </a:extLst>
          </p:cNvPr>
          <p:cNvSpPr txBox="1"/>
          <p:nvPr/>
        </p:nvSpPr>
        <p:spPr>
          <a:xfrm>
            <a:off x="703227" y="453808"/>
            <a:ext cx="47323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zh-CN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等线" panose="020F0502020204030204"/>
                <a:cs typeface="+mn-cs"/>
              </a:rPr>
              <a:t>ГДЕ ПОКУПАЮТ ПОДГУЗНИКИ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等线" panose="020F0502020204030204"/>
              <a:cs typeface="+mn-cs"/>
            </a:endParaRPr>
          </a:p>
        </p:txBody>
      </p:sp>
      <p:sp>
        <p:nvSpPr>
          <p:cNvPr id="5" name="椭圆 14">
            <a:extLst>
              <a:ext uri="{FF2B5EF4-FFF2-40B4-BE49-F238E27FC236}">
                <a16:creationId xmlns:a16="http://schemas.microsoft.com/office/drawing/2014/main" id="{D77F4DEE-94F7-4EC6-8AA8-83108C5A0C29}"/>
              </a:ext>
            </a:extLst>
          </p:cNvPr>
          <p:cNvSpPr/>
          <p:nvPr/>
        </p:nvSpPr>
        <p:spPr>
          <a:xfrm>
            <a:off x="7072308" y="-288758"/>
            <a:ext cx="7429363" cy="752199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等线" panose="020F0502020204030204"/>
              <a:cs typeface="+mn-cs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7477309" y="1787688"/>
            <a:ext cx="6255657" cy="0"/>
          </a:xfrm>
          <a:prstGeom prst="line">
            <a:avLst/>
          </a:prstGeom>
          <a:ln w="19050">
            <a:solidFill>
              <a:srgbClr val="259E9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7137028" y="2985117"/>
            <a:ext cx="6255657" cy="0"/>
          </a:xfrm>
          <a:prstGeom prst="line">
            <a:avLst/>
          </a:prstGeom>
          <a:ln w="19050">
            <a:solidFill>
              <a:srgbClr val="259E9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>
            <a:off x="7162961" y="4189803"/>
            <a:ext cx="6255657" cy="0"/>
          </a:xfrm>
          <a:prstGeom prst="line">
            <a:avLst/>
          </a:prstGeom>
          <a:ln w="19050">
            <a:solidFill>
              <a:srgbClr val="259E9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9889965" y="963156"/>
            <a:ext cx="1514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24%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889965" y="4463775"/>
            <a:ext cx="16244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18%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9889965" y="3241026"/>
            <a:ext cx="16012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18%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9889965" y="2085992"/>
            <a:ext cx="17080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24%</a:t>
            </a:r>
          </a:p>
        </p:txBody>
      </p:sp>
      <p:cxnSp>
        <p:nvCxnSpPr>
          <p:cNvPr id="26" name="Прямая соединительная линия 25"/>
          <p:cNvCxnSpPr/>
          <p:nvPr/>
        </p:nvCxnSpPr>
        <p:spPr>
          <a:xfrm>
            <a:off x="7610969" y="5416261"/>
            <a:ext cx="6255657" cy="0"/>
          </a:xfrm>
          <a:prstGeom prst="line">
            <a:avLst/>
          </a:prstGeom>
          <a:ln w="19050">
            <a:solidFill>
              <a:srgbClr val="259E9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" descr="Сеть торговых магазинов &quot;Остров чистоты&quot;, Минск, Беларусь | Отзывы  покупателей">
            <a:extLst>
              <a:ext uri="{FF2B5EF4-FFF2-40B4-BE49-F238E27FC236}">
                <a16:creationId xmlns:a16="http://schemas.microsoft.com/office/drawing/2014/main" id="{355ED52E-1A60-4D4E-AD3C-8EDE3BC94D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5526" y="4181177"/>
            <a:ext cx="1243711" cy="1243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 descr="mila-logo - Salmon Media">
            <a:extLst>
              <a:ext uri="{FF2B5EF4-FFF2-40B4-BE49-F238E27FC236}">
                <a16:creationId xmlns:a16="http://schemas.microsoft.com/office/drawing/2014/main" id="{DF1C8571-AF31-4DCE-ADAC-681E495E1E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9217" y="3036222"/>
            <a:ext cx="1699071" cy="1134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gippo-logo - Salmon Media">
            <a:extLst>
              <a:ext uri="{FF2B5EF4-FFF2-40B4-BE49-F238E27FC236}">
                <a16:creationId xmlns:a16="http://schemas.microsoft.com/office/drawing/2014/main" id="{B03FDB06-6DF5-420E-816B-B5E9EAAC17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9004" y="5407042"/>
            <a:ext cx="1403756" cy="937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8" descr="Буслик&quot; - купить товары для детей, одежду и игрушки в Минске - Торговый  Центр GLOBO">
            <a:extLst>
              <a:ext uri="{FF2B5EF4-FFF2-40B4-BE49-F238E27FC236}">
                <a16:creationId xmlns:a16="http://schemas.microsoft.com/office/drawing/2014/main" id="{90BE645A-4613-4581-A3E6-B443950175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3959" y="1032034"/>
            <a:ext cx="1523887" cy="777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12" descr="Отзывы Электросервисной компании в Минске | Ремонт промышленной электроники  в Минске">
            <a:extLst>
              <a:ext uri="{FF2B5EF4-FFF2-40B4-BE49-F238E27FC236}">
                <a16:creationId xmlns:a16="http://schemas.microsoft.com/office/drawing/2014/main" id="{872DE152-8B4B-47C9-9AAD-DF9E49B0A8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5623" y="2197815"/>
            <a:ext cx="1905423" cy="504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Box 38"/>
          <p:cNvSpPr txBox="1"/>
          <p:nvPr/>
        </p:nvSpPr>
        <p:spPr>
          <a:xfrm>
            <a:off x="9889965" y="5538102"/>
            <a:ext cx="16244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5%</a:t>
            </a:r>
          </a:p>
        </p:txBody>
      </p:sp>
      <p:cxnSp>
        <p:nvCxnSpPr>
          <p:cNvPr id="45" name="Прямая соединительная линия 44"/>
          <p:cNvCxnSpPr/>
          <p:nvPr/>
        </p:nvCxnSpPr>
        <p:spPr>
          <a:xfrm flipV="1">
            <a:off x="9527339" y="-165634"/>
            <a:ext cx="71796" cy="7561045"/>
          </a:xfrm>
          <a:prstGeom prst="line">
            <a:avLst/>
          </a:prstGeom>
          <a:ln w="19050">
            <a:solidFill>
              <a:srgbClr val="259E9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文本框 17">
            <a:extLst>
              <a:ext uri="{FF2B5EF4-FFF2-40B4-BE49-F238E27FC236}">
                <a16:creationId xmlns:a16="http://schemas.microsoft.com/office/drawing/2014/main" id="{D428D0EB-2FC0-4E18-A884-20F748AB8EBE}"/>
              </a:ext>
            </a:extLst>
          </p:cNvPr>
          <p:cNvSpPr txBox="1"/>
          <p:nvPr/>
        </p:nvSpPr>
        <p:spPr>
          <a:xfrm>
            <a:off x="2696502" y="3809106"/>
            <a:ext cx="399957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zh-CN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等线" panose="020F0502020204030204"/>
                <a:cs typeface="+mn-cs"/>
              </a:rPr>
              <a:t>95% продаж приходится на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zh-CN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等线" panose="020F0502020204030204"/>
                <a:cs typeface="+mn-cs"/>
              </a:rPr>
              <a:t>5 ключевых игроков рынка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zh-CN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等线" panose="020F0502020204030204"/>
                <a:cs typeface="+mn-cs"/>
              </a:rPr>
              <a:t>70% покупает подгузники в магазинах у дома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,</a:t>
            </a:r>
            <a:r>
              <a:rPr kumimoji="0" lang="ru-RU" altLang="zh-CN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等线" panose="020F0502020204030204"/>
                <a:cs typeface="+mn-cs"/>
              </a:rPr>
              <a:t> 20% в детской рознице и только 4% онлайн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等线" panose="020F0502020204030204"/>
              <a:cs typeface="+mn-cs"/>
            </a:endParaRPr>
          </a:p>
        </p:txBody>
      </p:sp>
      <p:pic>
        <p:nvPicPr>
          <p:cNvPr id="2052" name="Picture 4" descr="Магазин – Бесплатные иконки: торговля и покупки"/>
          <p:cNvPicPr>
            <a:picLocks noChangeAspect="1" noChangeArrowheads="1"/>
          </p:cNvPicPr>
          <p:nvPr/>
        </p:nvPicPr>
        <p:blipFill>
          <a:blip r:embed="rId7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23281" y="3663064"/>
            <a:ext cx="1713078" cy="1713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2" descr="Векторная карта Республики Беларусь ⋆ Студия «Омега Ред»">
            <a:extLst>
              <a:ext uri="{FF2B5EF4-FFF2-40B4-BE49-F238E27FC236}">
                <a16:creationId xmlns:a16="http://schemas.microsoft.com/office/drawing/2014/main" id="{B7792A9E-4D64-41AE-B5FA-72C14D3F44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864" y="873635"/>
            <a:ext cx="3084668" cy="2690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20429615-3E62-4711-9634-C47A05E22C0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60944" y="1980820"/>
            <a:ext cx="259001" cy="259001"/>
          </a:xfrm>
          <a:prstGeom prst="rect">
            <a:avLst/>
          </a:prstGeom>
        </p:spPr>
      </p:pic>
      <p:sp>
        <p:nvSpPr>
          <p:cNvPr id="64" name="TextBox 63">
            <a:extLst>
              <a:ext uri="{FF2B5EF4-FFF2-40B4-BE49-F238E27FC236}">
                <a16:creationId xmlns:a16="http://schemas.microsoft.com/office/drawing/2014/main" id="{B8E8F2A3-6DAF-4349-8F87-E825BA583D7E}"/>
              </a:ext>
            </a:extLst>
          </p:cNvPr>
          <p:cNvSpPr txBox="1"/>
          <p:nvPr/>
        </p:nvSpPr>
        <p:spPr>
          <a:xfrm>
            <a:off x="2290137" y="1642758"/>
            <a:ext cx="2362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Беларусь</a:t>
            </a:r>
          </a:p>
        </p:txBody>
      </p:sp>
      <p:sp>
        <p:nvSpPr>
          <p:cNvPr id="65" name="Прямоугольник 64">
            <a:extLst>
              <a:ext uri="{FF2B5EF4-FFF2-40B4-BE49-F238E27FC236}">
                <a16:creationId xmlns:a16="http://schemas.microsoft.com/office/drawing/2014/main" id="{ED8C8DF7-EE80-4E50-84EC-B590E9D0050E}"/>
              </a:ext>
            </a:extLst>
          </p:cNvPr>
          <p:cNvSpPr/>
          <p:nvPr/>
        </p:nvSpPr>
        <p:spPr>
          <a:xfrm>
            <a:off x="3122682" y="1980820"/>
            <a:ext cx="2611108" cy="1439909"/>
          </a:xfrm>
          <a:prstGeom prst="rect">
            <a:avLst/>
          </a:prstGeom>
          <a:solidFill>
            <a:schemeClr val="tx1">
              <a:lumMod val="85000"/>
              <a:lumOff val="15000"/>
              <a:alpha val="6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A7F89869-B320-4C42-B165-DD3A580797D1}"/>
              </a:ext>
            </a:extLst>
          </p:cNvPr>
          <p:cNvSpPr txBox="1"/>
          <p:nvPr/>
        </p:nvSpPr>
        <p:spPr>
          <a:xfrm>
            <a:off x="3087033" y="2532326"/>
            <a:ext cx="18015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Детей 0-3, чел.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F67B9028-E68E-4EFA-8C98-A321D37F74A9}"/>
              </a:ext>
            </a:extLst>
          </p:cNvPr>
          <p:cNvSpPr txBox="1"/>
          <p:nvPr/>
        </p:nvSpPr>
        <p:spPr>
          <a:xfrm>
            <a:off x="4658419" y="2445208"/>
            <a:ext cx="11899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338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тыс.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3307DFF2-36EA-4EC1-9D49-E78AD26B08F3}"/>
              </a:ext>
            </a:extLst>
          </p:cNvPr>
          <p:cNvSpPr txBox="1"/>
          <p:nvPr/>
        </p:nvSpPr>
        <p:spPr>
          <a:xfrm>
            <a:off x="3109857" y="1981691"/>
            <a:ext cx="18015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Численность населения, чел.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F11C999D-4610-4C9F-9658-A10C33F356A8}"/>
              </a:ext>
            </a:extLst>
          </p:cNvPr>
          <p:cNvSpPr txBox="1"/>
          <p:nvPr/>
        </p:nvSpPr>
        <p:spPr>
          <a:xfrm>
            <a:off x="4658419" y="1971484"/>
            <a:ext cx="18015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9,5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млн.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AA4E2EB6-18BF-4701-ABAF-9BDFDCB178FF}"/>
              </a:ext>
            </a:extLst>
          </p:cNvPr>
          <p:cNvSpPr txBox="1"/>
          <p:nvPr/>
        </p:nvSpPr>
        <p:spPr>
          <a:xfrm>
            <a:off x="3087032" y="2910963"/>
            <a:ext cx="18015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Средние расходы на подгузники, </a:t>
            </a:r>
            <a:r>
              <a:rPr kumimoji="0" 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долл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9203B67C-23F1-4A9A-9D9C-7AAB80707039}"/>
              </a:ext>
            </a:extLst>
          </p:cNvPr>
          <p:cNvSpPr txBox="1"/>
          <p:nvPr/>
        </p:nvSpPr>
        <p:spPr>
          <a:xfrm>
            <a:off x="4731407" y="2950919"/>
            <a:ext cx="9764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82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$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2" name="Прямоугольник 71"/>
          <p:cNvSpPr/>
          <p:nvPr/>
        </p:nvSpPr>
        <p:spPr>
          <a:xfrm>
            <a:off x="981347" y="5445769"/>
            <a:ext cx="601296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По данным </a:t>
            </a:r>
            <a:r>
              <a:rPr kumimoji="0" lang="ru-RU" sz="1400" b="0" i="1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Буслик</a:t>
            </a:r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 после пандемии товары для новорожденных в </a:t>
            </a:r>
            <a:r>
              <a:rPr kumimoji="0" lang="ru-RU" sz="1400" b="0" i="1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офлайне</a:t>
            </a:r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 все осталось на своих местах</a:t>
            </a:r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</a:t>
            </a:r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 в </a:t>
            </a:r>
            <a:r>
              <a:rPr kumimoji="0" lang="ru-RU" sz="1400" b="0" i="1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онлайне</a:t>
            </a:r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 все начало расти в разы</a:t>
            </a:r>
          </a:p>
        </p:txBody>
      </p:sp>
      <p:sp>
        <p:nvSpPr>
          <p:cNvPr id="48" name="Овал 47"/>
          <p:cNvSpPr/>
          <p:nvPr/>
        </p:nvSpPr>
        <p:spPr>
          <a:xfrm>
            <a:off x="2457029" y="2212523"/>
            <a:ext cx="391575" cy="3414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52" name="Прямоугольник 51"/>
          <p:cNvSpPr/>
          <p:nvPr/>
        </p:nvSpPr>
        <p:spPr>
          <a:xfrm>
            <a:off x="-9207" y="6662718"/>
            <a:ext cx="1025780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https://probusiness.io/management/6957-vashey-marzhi-uzhe-net-sergey-misyachenko-o-tom-chto-biznesu-eshche-povezlo.html </a:t>
            </a:r>
          </a:p>
        </p:txBody>
      </p:sp>
    </p:spTree>
    <p:extLst>
      <p:ext uri="{BB962C8B-B14F-4D97-AF65-F5344CB8AC3E}">
        <p14:creationId xmlns:p14="http://schemas.microsoft.com/office/powerpoint/2010/main" val="4189587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8C4C271-F104-4296-932F-F71BA7390D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680" b="99015" l="10000" r="90000">
                        <a14:foregroundMark x1="38197" y1="10345" x2="25410" y2="55419"/>
                        <a14:foregroundMark x1="25410" y1="55419" x2="25410" y2="55419"/>
                        <a14:foregroundMark x1="24098" y1="62808" x2="25410" y2="96305"/>
                        <a14:foregroundMark x1="25410" y1="96305" x2="26230" y2="97537"/>
                        <a14:foregroundMark x1="34426" y1="98276" x2="66230" y2="99507"/>
                        <a14:foregroundMark x1="49836" y1="5419" x2="45082" y2="15517"/>
                        <a14:foregroundMark x1="68852" y1="4680" x2="68525" y2="1231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785222" y="0"/>
            <a:ext cx="10303891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662E5D9-B23A-4311-A7F7-060E820DE5E8}"/>
              </a:ext>
            </a:extLst>
          </p:cNvPr>
          <p:cNvSpPr txBox="1"/>
          <p:nvPr/>
        </p:nvSpPr>
        <p:spPr>
          <a:xfrm>
            <a:off x="6549815" y="290996"/>
            <a:ext cx="536917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0" i="0" u="none" strike="noStrike" kern="1200" cap="none" spc="0" normalizeH="0" baseline="0" noProof="0" dirty="0">
                <a:ln>
                  <a:noFill/>
                </a:ln>
                <a:solidFill>
                  <a:srgbClr val="022452"/>
                </a:solidFill>
                <a:effectLst/>
                <a:uLnTx/>
                <a:uFillTx/>
                <a:latin typeface="Exo 2" panose="00000800000000000000" pitchFamily="2" charset="-52"/>
                <a:ea typeface="华文行楷" panose="02010800040101010101" pitchFamily="2" charset="-122"/>
                <a:cs typeface="+mn-cs"/>
              </a:rPr>
              <a:t>Это типичная мама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0" i="0" u="none" strike="noStrike" kern="1200" cap="none" spc="0" normalizeH="0" baseline="0" noProof="0" dirty="0">
                <a:ln>
                  <a:noFill/>
                </a:ln>
                <a:solidFill>
                  <a:srgbClr val="022452"/>
                </a:solidFill>
                <a:effectLst/>
                <a:uLnTx/>
                <a:uFillTx/>
                <a:latin typeface="Exo 2" panose="00000800000000000000" pitchFamily="2" charset="-52"/>
                <a:ea typeface="华文行楷" panose="02010800040101010101" pitchFamily="2" charset="-122"/>
                <a:cs typeface="+mn-cs"/>
              </a:rPr>
              <a:t>е</a:t>
            </a:r>
            <a:r>
              <a:rPr kumimoji="0" lang="ru-RU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22452"/>
                </a:solidFill>
                <a:effectLst/>
                <a:uLnTx/>
                <a:uFillTx/>
                <a:latin typeface="Exo 2" panose="00000800000000000000" pitchFamily="2" charset="-52"/>
                <a:ea typeface="华文行楷" panose="02010800040101010101" pitchFamily="2" charset="-122"/>
                <a:cs typeface="+mn-cs"/>
              </a:rPr>
              <a:t>щё</a:t>
            </a:r>
            <a:r>
              <a:rPr kumimoji="0" lang="ru-RU" sz="4000" b="0" i="0" u="none" strike="noStrike" kern="1200" cap="none" spc="0" normalizeH="0" baseline="0" noProof="0" dirty="0">
                <a:ln>
                  <a:noFill/>
                </a:ln>
                <a:solidFill>
                  <a:srgbClr val="022452"/>
                </a:solidFill>
                <a:effectLst/>
                <a:uLnTx/>
                <a:uFillTx/>
                <a:latin typeface="Exo 2" panose="00000800000000000000" pitchFamily="2" charset="-52"/>
                <a:ea typeface="华文行楷" panose="02010800040101010101" pitchFamily="2" charset="-122"/>
                <a:cs typeface="+mn-cs"/>
              </a:rPr>
              <a:t> 5-7 лет назад</a:t>
            </a:r>
          </a:p>
        </p:txBody>
      </p:sp>
      <p:sp>
        <p:nvSpPr>
          <p:cNvPr id="9" name="Полилиния: фигура 8">
            <a:extLst>
              <a:ext uri="{FF2B5EF4-FFF2-40B4-BE49-F238E27FC236}">
                <a16:creationId xmlns:a16="http://schemas.microsoft.com/office/drawing/2014/main" id="{11A94DFA-6F52-4427-ACEC-9E4FF1166326}"/>
              </a:ext>
            </a:extLst>
          </p:cNvPr>
          <p:cNvSpPr/>
          <p:nvPr/>
        </p:nvSpPr>
        <p:spPr>
          <a:xfrm>
            <a:off x="4490470" y="0"/>
            <a:ext cx="1634765" cy="6912245"/>
          </a:xfrm>
          <a:custGeom>
            <a:avLst/>
            <a:gdLst>
              <a:gd name="connsiteX0" fmla="*/ 273211 w 1595201"/>
              <a:gd name="connsiteY0" fmla="*/ 92954 h 6958703"/>
              <a:gd name="connsiteX1" fmla="*/ 350702 w 1595201"/>
              <a:gd name="connsiteY1" fmla="*/ 123951 h 6958703"/>
              <a:gd name="connsiteX2" fmla="*/ 40736 w 1595201"/>
              <a:gd name="connsiteY2" fmla="*/ 1301822 h 6958703"/>
              <a:gd name="connsiteX3" fmla="*/ 1404587 w 1595201"/>
              <a:gd name="connsiteY3" fmla="*/ 1968249 h 6958703"/>
              <a:gd name="connsiteX4" fmla="*/ 1544072 w 1595201"/>
              <a:gd name="connsiteY4" fmla="*/ 3828045 h 6958703"/>
              <a:gd name="connsiteX5" fmla="*/ 1017130 w 1595201"/>
              <a:gd name="connsiteY5" fmla="*/ 4122513 h 6958703"/>
              <a:gd name="connsiteX6" fmla="*/ 1125618 w 1595201"/>
              <a:gd name="connsiteY6" fmla="*/ 5067910 h 6958703"/>
              <a:gd name="connsiteX7" fmla="*/ 645170 w 1595201"/>
              <a:gd name="connsiteY7" fmla="*/ 5470866 h 6958703"/>
              <a:gd name="connsiteX8" fmla="*/ 908641 w 1595201"/>
              <a:gd name="connsiteY8" fmla="*/ 6958703 h 6958703"/>
              <a:gd name="connsiteX0" fmla="*/ 350702 w 1595201"/>
              <a:gd name="connsiteY0" fmla="*/ 0 h 6834752"/>
              <a:gd name="connsiteX1" fmla="*/ 40736 w 1595201"/>
              <a:gd name="connsiteY1" fmla="*/ 1177871 h 6834752"/>
              <a:gd name="connsiteX2" fmla="*/ 1404587 w 1595201"/>
              <a:gd name="connsiteY2" fmla="*/ 1844298 h 6834752"/>
              <a:gd name="connsiteX3" fmla="*/ 1544072 w 1595201"/>
              <a:gd name="connsiteY3" fmla="*/ 3704094 h 6834752"/>
              <a:gd name="connsiteX4" fmla="*/ 1017130 w 1595201"/>
              <a:gd name="connsiteY4" fmla="*/ 3998562 h 6834752"/>
              <a:gd name="connsiteX5" fmla="*/ 1125618 w 1595201"/>
              <a:gd name="connsiteY5" fmla="*/ 4943959 h 6834752"/>
              <a:gd name="connsiteX6" fmla="*/ 645170 w 1595201"/>
              <a:gd name="connsiteY6" fmla="*/ 5346915 h 6834752"/>
              <a:gd name="connsiteX7" fmla="*/ 908641 w 1595201"/>
              <a:gd name="connsiteY7" fmla="*/ 6834752 h 6834752"/>
              <a:gd name="connsiteX0" fmla="*/ 171141 w 1405969"/>
              <a:gd name="connsiteY0" fmla="*/ 0 h 6834752"/>
              <a:gd name="connsiteX1" fmla="*/ 62653 w 1405969"/>
              <a:gd name="connsiteY1" fmla="*/ 1146874 h 6834752"/>
              <a:gd name="connsiteX2" fmla="*/ 1225026 w 1405969"/>
              <a:gd name="connsiteY2" fmla="*/ 1844298 h 6834752"/>
              <a:gd name="connsiteX3" fmla="*/ 1364511 w 1405969"/>
              <a:gd name="connsiteY3" fmla="*/ 3704094 h 6834752"/>
              <a:gd name="connsiteX4" fmla="*/ 837569 w 1405969"/>
              <a:gd name="connsiteY4" fmla="*/ 3998562 h 6834752"/>
              <a:gd name="connsiteX5" fmla="*/ 946057 w 1405969"/>
              <a:gd name="connsiteY5" fmla="*/ 4943959 h 6834752"/>
              <a:gd name="connsiteX6" fmla="*/ 465609 w 1405969"/>
              <a:gd name="connsiteY6" fmla="*/ 5346915 h 6834752"/>
              <a:gd name="connsiteX7" fmla="*/ 729080 w 1405969"/>
              <a:gd name="connsiteY7" fmla="*/ 6834752 h 6834752"/>
              <a:gd name="connsiteX0" fmla="*/ 132696 w 1367524"/>
              <a:gd name="connsiteY0" fmla="*/ 0 h 6834752"/>
              <a:gd name="connsiteX1" fmla="*/ 24208 w 1367524"/>
              <a:gd name="connsiteY1" fmla="*/ 1146874 h 6834752"/>
              <a:gd name="connsiteX2" fmla="*/ 1186581 w 1367524"/>
              <a:gd name="connsiteY2" fmla="*/ 1844298 h 6834752"/>
              <a:gd name="connsiteX3" fmla="*/ 1326066 w 1367524"/>
              <a:gd name="connsiteY3" fmla="*/ 3704094 h 6834752"/>
              <a:gd name="connsiteX4" fmla="*/ 799124 w 1367524"/>
              <a:gd name="connsiteY4" fmla="*/ 3998562 h 6834752"/>
              <a:gd name="connsiteX5" fmla="*/ 907612 w 1367524"/>
              <a:gd name="connsiteY5" fmla="*/ 4943959 h 6834752"/>
              <a:gd name="connsiteX6" fmla="*/ 427164 w 1367524"/>
              <a:gd name="connsiteY6" fmla="*/ 5346915 h 6834752"/>
              <a:gd name="connsiteX7" fmla="*/ 690635 w 1367524"/>
              <a:gd name="connsiteY7" fmla="*/ 6834752 h 6834752"/>
              <a:gd name="connsiteX0" fmla="*/ 174898 w 1411834"/>
              <a:gd name="connsiteY0" fmla="*/ 0 h 6834752"/>
              <a:gd name="connsiteX1" fmla="*/ 19915 w 1411834"/>
              <a:gd name="connsiteY1" fmla="*/ 945396 h 6834752"/>
              <a:gd name="connsiteX2" fmla="*/ 1228783 w 1411834"/>
              <a:gd name="connsiteY2" fmla="*/ 1844298 h 6834752"/>
              <a:gd name="connsiteX3" fmla="*/ 1368268 w 1411834"/>
              <a:gd name="connsiteY3" fmla="*/ 3704094 h 6834752"/>
              <a:gd name="connsiteX4" fmla="*/ 841326 w 1411834"/>
              <a:gd name="connsiteY4" fmla="*/ 3998562 h 6834752"/>
              <a:gd name="connsiteX5" fmla="*/ 949814 w 1411834"/>
              <a:gd name="connsiteY5" fmla="*/ 4943959 h 6834752"/>
              <a:gd name="connsiteX6" fmla="*/ 469366 w 1411834"/>
              <a:gd name="connsiteY6" fmla="*/ 5346915 h 6834752"/>
              <a:gd name="connsiteX7" fmla="*/ 732837 w 1411834"/>
              <a:gd name="connsiteY7" fmla="*/ 6834752 h 6834752"/>
              <a:gd name="connsiteX0" fmla="*/ 164767 w 1401703"/>
              <a:gd name="connsiteY0" fmla="*/ 0 h 6834752"/>
              <a:gd name="connsiteX1" fmla="*/ 9784 w 1401703"/>
              <a:gd name="connsiteY1" fmla="*/ 945396 h 6834752"/>
              <a:gd name="connsiteX2" fmla="*/ 1218652 w 1401703"/>
              <a:gd name="connsiteY2" fmla="*/ 1844298 h 6834752"/>
              <a:gd name="connsiteX3" fmla="*/ 1358137 w 1401703"/>
              <a:gd name="connsiteY3" fmla="*/ 3704094 h 6834752"/>
              <a:gd name="connsiteX4" fmla="*/ 831195 w 1401703"/>
              <a:gd name="connsiteY4" fmla="*/ 3998562 h 6834752"/>
              <a:gd name="connsiteX5" fmla="*/ 939683 w 1401703"/>
              <a:gd name="connsiteY5" fmla="*/ 4943959 h 6834752"/>
              <a:gd name="connsiteX6" fmla="*/ 459235 w 1401703"/>
              <a:gd name="connsiteY6" fmla="*/ 5346915 h 6834752"/>
              <a:gd name="connsiteX7" fmla="*/ 722706 w 1401703"/>
              <a:gd name="connsiteY7" fmla="*/ 6834752 h 6834752"/>
              <a:gd name="connsiteX0" fmla="*/ 205517 w 1418394"/>
              <a:gd name="connsiteY0" fmla="*/ 0 h 6834752"/>
              <a:gd name="connsiteX1" fmla="*/ 50534 w 1418394"/>
              <a:gd name="connsiteY1" fmla="*/ 945396 h 6834752"/>
              <a:gd name="connsiteX2" fmla="*/ 1181911 w 1418394"/>
              <a:gd name="connsiteY2" fmla="*/ 1751308 h 6834752"/>
              <a:gd name="connsiteX3" fmla="*/ 1398887 w 1418394"/>
              <a:gd name="connsiteY3" fmla="*/ 3704094 h 6834752"/>
              <a:gd name="connsiteX4" fmla="*/ 871945 w 1418394"/>
              <a:gd name="connsiteY4" fmla="*/ 3998562 h 6834752"/>
              <a:gd name="connsiteX5" fmla="*/ 980433 w 1418394"/>
              <a:gd name="connsiteY5" fmla="*/ 4943959 h 6834752"/>
              <a:gd name="connsiteX6" fmla="*/ 499985 w 1418394"/>
              <a:gd name="connsiteY6" fmla="*/ 5346915 h 6834752"/>
              <a:gd name="connsiteX7" fmla="*/ 763456 w 1418394"/>
              <a:gd name="connsiteY7" fmla="*/ 6834752 h 6834752"/>
              <a:gd name="connsiteX0" fmla="*/ 205517 w 1533169"/>
              <a:gd name="connsiteY0" fmla="*/ 0 h 6834752"/>
              <a:gd name="connsiteX1" fmla="*/ 50534 w 1533169"/>
              <a:gd name="connsiteY1" fmla="*/ 945396 h 6834752"/>
              <a:gd name="connsiteX2" fmla="*/ 1181911 w 1533169"/>
              <a:gd name="connsiteY2" fmla="*/ 1751308 h 6834752"/>
              <a:gd name="connsiteX3" fmla="*/ 1522873 w 1533169"/>
              <a:gd name="connsiteY3" fmla="*/ 3192650 h 6834752"/>
              <a:gd name="connsiteX4" fmla="*/ 871945 w 1533169"/>
              <a:gd name="connsiteY4" fmla="*/ 3998562 h 6834752"/>
              <a:gd name="connsiteX5" fmla="*/ 980433 w 1533169"/>
              <a:gd name="connsiteY5" fmla="*/ 4943959 h 6834752"/>
              <a:gd name="connsiteX6" fmla="*/ 499985 w 1533169"/>
              <a:gd name="connsiteY6" fmla="*/ 5346915 h 6834752"/>
              <a:gd name="connsiteX7" fmla="*/ 763456 w 1533169"/>
              <a:gd name="connsiteY7" fmla="*/ 6834752 h 6834752"/>
              <a:gd name="connsiteX0" fmla="*/ 205517 w 1543362"/>
              <a:gd name="connsiteY0" fmla="*/ 0 h 6834752"/>
              <a:gd name="connsiteX1" fmla="*/ 50534 w 1543362"/>
              <a:gd name="connsiteY1" fmla="*/ 945396 h 6834752"/>
              <a:gd name="connsiteX2" fmla="*/ 1181911 w 1543362"/>
              <a:gd name="connsiteY2" fmla="*/ 1751308 h 6834752"/>
              <a:gd name="connsiteX3" fmla="*/ 1522873 w 1543362"/>
              <a:gd name="connsiteY3" fmla="*/ 3192650 h 6834752"/>
              <a:gd name="connsiteX4" fmla="*/ 871945 w 1543362"/>
              <a:gd name="connsiteY4" fmla="*/ 3998562 h 6834752"/>
              <a:gd name="connsiteX5" fmla="*/ 980433 w 1543362"/>
              <a:gd name="connsiteY5" fmla="*/ 4943959 h 6834752"/>
              <a:gd name="connsiteX6" fmla="*/ 499985 w 1543362"/>
              <a:gd name="connsiteY6" fmla="*/ 5346915 h 6834752"/>
              <a:gd name="connsiteX7" fmla="*/ 763456 w 1543362"/>
              <a:gd name="connsiteY7" fmla="*/ 6834752 h 6834752"/>
              <a:gd name="connsiteX0" fmla="*/ 205517 w 1587232"/>
              <a:gd name="connsiteY0" fmla="*/ 0 h 6834752"/>
              <a:gd name="connsiteX1" fmla="*/ 50534 w 1587232"/>
              <a:gd name="connsiteY1" fmla="*/ 945396 h 6834752"/>
              <a:gd name="connsiteX2" fmla="*/ 1181911 w 1587232"/>
              <a:gd name="connsiteY2" fmla="*/ 1751308 h 6834752"/>
              <a:gd name="connsiteX3" fmla="*/ 1569368 w 1587232"/>
              <a:gd name="connsiteY3" fmla="*/ 2960176 h 6834752"/>
              <a:gd name="connsiteX4" fmla="*/ 871945 w 1587232"/>
              <a:gd name="connsiteY4" fmla="*/ 3998562 h 6834752"/>
              <a:gd name="connsiteX5" fmla="*/ 980433 w 1587232"/>
              <a:gd name="connsiteY5" fmla="*/ 4943959 h 6834752"/>
              <a:gd name="connsiteX6" fmla="*/ 499985 w 1587232"/>
              <a:gd name="connsiteY6" fmla="*/ 5346915 h 6834752"/>
              <a:gd name="connsiteX7" fmla="*/ 763456 w 1587232"/>
              <a:gd name="connsiteY7" fmla="*/ 6834752 h 6834752"/>
              <a:gd name="connsiteX0" fmla="*/ 205517 w 1587232"/>
              <a:gd name="connsiteY0" fmla="*/ 0 h 6834752"/>
              <a:gd name="connsiteX1" fmla="*/ 50534 w 1587232"/>
              <a:gd name="connsiteY1" fmla="*/ 945396 h 6834752"/>
              <a:gd name="connsiteX2" fmla="*/ 1181911 w 1587232"/>
              <a:gd name="connsiteY2" fmla="*/ 1751308 h 6834752"/>
              <a:gd name="connsiteX3" fmla="*/ 1569368 w 1587232"/>
              <a:gd name="connsiteY3" fmla="*/ 2960176 h 6834752"/>
              <a:gd name="connsiteX4" fmla="*/ 871945 w 1587232"/>
              <a:gd name="connsiteY4" fmla="*/ 3998562 h 6834752"/>
              <a:gd name="connsiteX5" fmla="*/ 871945 w 1587232"/>
              <a:gd name="connsiteY5" fmla="*/ 4912962 h 6834752"/>
              <a:gd name="connsiteX6" fmla="*/ 499985 w 1587232"/>
              <a:gd name="connsiteY6" fmla="*/ 5346915 h 6834752"/>
              <a:gd name="connsiteX7" fmla="*/ 763456 w 1587232"/>
              <a:gd name="connsiteY7" fmla="*/ 6834752 h 6834752"/>
              <a:gd name="connsiteX0" fmla="*/ 205517 w 1587232"/>
              <a:gd name="connsiteY0" fmla="*/ 0 h 6834752"/>
              <a:gd name="connsiteX1" fmla="*/ 50534 w 1587232"/>
              <a:gd name="connsiteY1" fmla="*/ 945396 h 6834752"/>
              <a:gd name="connsiteX2" fmla="*/ 1181911 w 1587232"/>
              <a:gd name="connsiteY2" fmla="*/ 1751308 h 6834752"/>
              <a:gd name="connsiteX3" fmla="*/ 1569368 w 1587232"/>
              <a:gd name="connsiteY3" fmla="*/ 2960176 h 6834752"/>
              <a:gd name="connsiteX4" fmla="*/ 871945 w 1587232"/>
              <a:gd name="connsiteY4" fmla="*/ 3998562 h 6834752"/>
              <a:gd name="connsiteX5" fmla="*/ 871945 w 1587232"/>
              <a:gd name="connsiteY5" fmla="*/ 4912962 h 6834752"/>
              <a:gd name="connsiteX6" fmla="*/ 515483 w 1587232"/>
              <a:gd name="connsiteY6" fmla="*/ 5966847 h 6834752"/>
              <a:gd name="connsiteX7" fmla="*/ 763456 w 1587232"/>
              <a:gd name="connsiteY7" fmla="*/ 6834752 h 6834752"/>
              <a:gd name="connsiteX0" fmla="*/ 205517 w 1573635"/>
              <a:gd name="connsiteY0" fmla="*/ 0 h 6834752"/>
              <a:gd name="connsiteX1" fmla="*/ 50534 w 1573635"/>
              <a:gd name="connsiteY1" fmla="*/ 945396 h 6834752"/>
              <a:gd name="connsiteX2" fmla="*/ 1181911 w 1573635"/>
              <a:gd name="connsiteY2" fmla="*/ 1751308 h 6834752"/>
              <a:gd name="connsiteX3" fmla="*/ 1569368 w 1573635"/>
              <a:gd name="connsiteY3" fmla="*/ 2960176 h 6834752"/>
              <a:gd name="connsiteX4" fmla="*/ 980433 w 1573635"/>
              <a:gd name="connsiteY4" fmla="*/ 3967565 h 6834752"/>
              <a:gd name="connsiteX5" fmla="*/ 871945 w 1573635"/>
              <a:gd name="connsiteY5" fmla="*/ 4912962 h 6834752"/>
              <a:gd name="connsiteX6" fmla="*/ 515483 w 1573635"/>
              <a:gd name="connsiteY6" fmla="*/ 5966847 h 6834752"/>
              <a:gd name="connsiteX7" fmla="*/ 763456 w 1573635"/>
              <a:gd name="connsiteY7" fmla="*/ 6834752 h 6834752"/>
              <a:gd name="connsiteX0" fmla="*/ 205517 w 1634765"/>
              <a:gd name="connsiteY0" fmla="*/ 0 h 6834752"/>
              <a:gd name="connsiteX1" fmla="*/ 50534 w 1634765"/>
              <a:gd name="connsiteY1" fmla="*/ 945396 h 6834752"/>
              <a:gd name="connsiteX2" fmla="*/ 1181911 w 1634765"/>
              <a:gd name="connsiteY2" fmla="*/ 1751308 h 6834752"/>
              <a:gd name="connsiteX3" fmla="*/ 1631361 w 1634765"/>
              <a:gd name="connsiteY3" fmla="*/ 2898183 h 6834752"/>
              <a:gd name="connsiteX4" fmla="*/ 980433 w 1634765"/>
              <a:gd name="connsiteY4" fmla="*/ 3967565 h 6834752"/>
              <a:gd name="connsiteX5" fmla="*/ 871945 w 1634765"/>
              <a:gd name="connsiteY5" fmla="*/ 4912962 h 6834752"/>
              <a:gd name="connsiteX6" fmla="*/ 515483 w 1634765"/>
              <a:gd name="connsiteY6" fmla="*/ 5966847 h 6834752"/>
              <a:gd name="connsiteX7" fmla="*/ 763456 w 1634765"/>
              <a:gd name="connsiteY7" fmla="*/ 6834752 h 6834752"/>
              <a:gd name="connsiteX0" fmla="*/ 205517 w 1634765"/>
              <a:gd name="connsiteY0" fmla="*/ 0 h 6834752"/>
              <a:gd name="connsiteX1" fmla="*/ 50534 w 1634765"/>
              <a:gd name="connsiteY1" fmla="*/ 945396 h 6834752"/>
              <a:gd name="connsiteX2" fmla="*/ 1181911 w 1634765"/>
              <a:gd name="connsiteY2" fmla="*/ 1751308 h 6834752"/>
              <a:gd name="connsiteX3" fmla="*/ 1631361 w 1634765"/>
              <a:gd name="connsiteY3" fmla="*/ 2898183 h 6834752"/>
              <a:gd name="connsiteX4" fmla="*/ 980433 w 1634765"/>
              <a:gd name="connsiteY4" fmla="*/ 3967565 h 6834752"/>
              <a:gd name="connsiteX5" fmla="*/ 887443 w 1634765"/>
              <a:gd name="connsiteY5" fmla="*/ 4912962 h 6834752"/>
              <a:gd name="connsiteX6" fmla="*/ 515483 w 1634765"/>
              <a:gd name="connsiteY6" fmla="*/ 5966847 h 6834752"/>
              <a:gd name="connsiteX7" fmla="*/ 763456 w 1634765"/>
              <a:gd name="connsiteY7" fmla="*/ 6834752 h 6834752"/>
              <a:gd name="connsiteX0" fmla="*/ 205517 w 1634765"/>
              <a:gd name="connsiteY0" fmla="*/ 0 h 6834752"/>
              <a:gd name="connsiteX1" fmla="*/ 50534 w 1634765"/>
              <a:gd name="connsiteY1" fmla="*/ 945396 h 6834752"/>
              <a:gd name="connsiteX2" fmla="*/ 1181911 w 1634765"/>
              <a:gd name="connsiteY2" fmla="*/ 1751308 h 6834752"/>
              <a:gd name="connsiteX3" fmla="*/ 1631361 w 1634765"/>
              <a:gd name="connsiteY3" fmla="*/ 2898183 h 6834752"/>
              <a:gd name="connsiteX4" fmla="*/ 980433 w 1634765"/>
              <a:gd name="connsiteY4" fmla="*/ 3967565 h 6834752"/>
              <a:gd name="connsiteX5" fmla="*/ 887443 w 1634765"/>
              <a:gd name="connsiteY5" fmla="*/ 4912962 h 6834752"/>
              <a:gd name="connsiteX6" fmla="*/ 561977 w 1634765"/>
              <a:gd name="connsiteY6" fmla="*/ 5610386 h 6834752"/>
              <a:gd name="connsiteX7" fmla="*/ 763456 w 1634765"/>
              <a:gd name="connsiteY7" fmla="*/ 6834752 h 6834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634765" h="6834752">
                <a:moveTo>
                  <a:pt x="205517" y="0"/>
                </a:moveTo>
                <a:cubicBezTo>
                  <a:pt x="166771" y="201478"/>
                  <a:pt x="-112198" y="653511"/>
                  <a:pt x="50534" y="945396"/>
                </a:cubicBezTo>
                <a:cubicBezTo>
                  <a:pt x="213266" y="1237281"/>
                  <a:pt x="918440" y="1425844"/>
                  <a:pt x="1181911" y="1751308"/>
                </a:cubicBezTo>
                <a:cubicBezTo>
                  <a:pt x="1445382" y="2076772"/>
                  <a:pt x="1664941" y="2528807"/>
                  <a:pt x="1631361" y="2898183"/>
                </a:cubicBezTo>
                <a:cubicBezTo>
                  <a:pt x="1597781" y="3267559"/>
                  <a:pt x="1104419" y="3631769"/>
                  <a:pt x="980433" y="3967565"/>
                </a:cubicBezTo>
                <a:cubicBezTo>
                  <a:pt x="856447" y="4303362"/>
                  <a:pt x="957186" y="4639159"/>
                  <a:pt x="887443" y="4912962"/>
                </a:cubicBezTo>
                <a:cubicBezTo>
                  <a:pt x="817700" y="5186765"/>
                  <a:pt x="582641" y="5290088"/>
                  <a:pt x="561977" y="5610386"/>
                </a:cubicBezTo>
                <a:cubicBezTo>
                  <a:pt x="541313" y="5930684"/>
                  <a:pt x="613639" y="6248399"/>
                  <a:pt x="763456" y="6834752"/>
                </a:cubicBezTo>
              </a:path>
            </a:pathLst>
          </a:custGeom>
          <a:noFill/>
          <a:ln w="28575">
            <a:solidFill>
              <a:srgbClr val="02245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1" name="Прямая со стрелкой 10">
            <a:extLst>
              <a:ext uri="{FF2B5EF4-FFF2-40B4-BE49-F238E27FC236}">
                <a16:creationId xmlns:a16="http://schemas.microsoft.com/office/drawing/2014/main" id="{09EDEFBA-EEDA-4B5F-BA2A-49ADA336F035}"/>
              </a:ext>
            </a:extLst>
          </p:cNvPr>
          <p:cNvCxnSpPr/>
          <p:nvPr/>
        </p:nvCxnSpPr>
        <p:spPr>
          <a:xfrm>
            <a:off x="4804475" y="728420"/>
            <a:ext cx="1596325" cy="0"/>
          </a:xfrm>
          <a:prstGeom prst="straightConnector1">
            <a:avLst/>
          </a:prstGeom>
          <a:ln w="57150">
            <a:solidFill>
              <a:srgbClr val="022452"/>
            </a:solidFill>
            <a:prstDash val="sysDot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15C2A253-840F-451C-A08F-9AC08FC935DD}"/>
              </a:ext>
            </a:extLst>
          </p:cNvPr>
          <p:cNvGrpSpPr/>
          <p:nvPr/>
        </p:nvGrpSpPr>
        <p:grpSpPr>
          <a:xfrm>
            <a:off x="6578382" y="2072162"/>
            <a:ext cx="382121" cy="382121"/>
            <a:chOff x="1127172" y="2082101"/>
            <a:chExt cx="382121" cy="382121"/>
          </a:xfrm>
        </p:grpSpPr>
        <p:sp>
          <p:nvSpPr>
            <p:cNvPr id="13" name="Овал 12">
              <a:extLst>
                <a:ext uri="{FF2B5EF4-FFF2-40B4-BE49-F238E27FC236}">
                  <a16:creationId xmlns:a16="http://schemas.microsoft.com/office/drawing/2014/main" id="{6EC48FE7-7D07-4098-BDC7-55B04AB540BA}"/>
                </a:ext>
              </a:extLst>
            </p:cNvPr>
            <p:cNvSpPr/>
            <p:nvPr/>
          </p:nvSpPr>
          <p:spPr>
            <a:xfrm>
              <a:off x="1127172" y="2082101"/>
              <a:ext cx="382121" cy="382121"/>
            </a:xfrm>
            <a:prstGeom prst="ellipse">
              <a:avLst/>
            </a:prstGeom>
            <a:solidFill>
              <a:srgbClr val="0224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Овал 13">
              <a:extLst>
                <a:ext uri="{FF2B5EF4-FFF2-40B4-BE49-F238E27FC236}">
                  <a16:creationId xmlns:a16="http://schemas.microsoft.com/office/drawing/2014/main" id="{3C9944D8-1E0E-4E35-87DA-8EFF488AF4B6}"/>
                </a:ext>
              </a:extLst>
            </p:cNvPr>
            <p:cNvSpPr/>
            <p:nvPr/>
          </p:nvSpPr>
          <p:spPr>
            <a:xfrm>
              <a:off x="1177865" y="2132794"/>
              <a:ext cx="280736" cy="2807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D70C07F9-A98B-4188-9A1C-3D35025B2602}"/>
              </a:ext>
            </a:extLst>
          </p:cNvPr>
          <p:cNvSpPr txBox="1"/>
          <p:nvPr/>
        </p:nvSpPr>
        <p:spPr>
          <a:xfrm>
            <a:off x="7011196" y="1847723"/>
            <a:ext cx="45473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R="0" lvl="0" indent="0" algn="ctr" fontAlgn="auto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b="1" i="0" u="none" strike="noStrike" cap="none" spc="0" normalizeH="0" baseline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Panton Bold" panose="00000800000000000000" pitchFamily="50" charset="-5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xo 2 Light" panose="00000400000000000000" pitchFamily="2" charset="-52"/>
                <a:ea typeface="+mn-ea"/>
                <a:cs typeface="+mn-cs"/>
              </a:rPr>
              <a:t>Она консервативна и не любит эксперименты</a:t>
            </a:r>
          </a:p>
        </p:txBody>
      </p: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C9B34175-341B-4B07-AD41-30820D1EA9C0}"/>
              </a:ext>
            </a:extLst>
          </p:cNvPr>
          <p:cNvGrpSpPr/>
          <p:nvPr/>
        </p:nvGrpSpPr>
        <p:grpSpPr>
          <a:xfrm>
            <a:off x="6578382" y="3237940"/>
            <a:ext cx="382121" cy="382121"/>
            <a:chOff x="1127172" y="2082101"/>
            <a:chExt cx="382121" cy="382121"/>
          </a:xfrm>
        </p:grpSpPr>
        <p:sp>
          <p:nvSpPr>
            <p:cNvPr id="17" name="Овал 16">
              <a:extLst>
                <a:ext uri="{FF2B5EF4-FFF2-40B4-BE49-F238E27FC236}">
                  <a16:creationId xmlns:a16="http://schemas.microsoft.com/office/drawing/2014/main" id="{548CA800-6639-40D5-9005-57AE7EEADD4A}"/>
                </a:ext>
              </a:extLst>
            </p:cNvPr>
            <p:cNvSpPr/>
            <p:nvPr/>
          </p:nvSpPr>
          <p:spPr>
            <a:xfrm>
              <a:off x="1127172" y="2082101"/>
              <a:ext cx="382121" cy="382121"/>
            </a:xfrm>
            <a:prstGeom prst="ellipse">
              <a:avLst/>
            </a:prstGeom>
            <a:solidFill>
              <a:srgbClr val="0224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Овал 17">
              <a:extLst>
                <a:ext uri="{FF2B5EF4-FFF2-40B4-BE49-F238E27FC236}">
                  <a16:creationId xmlns:a16="http://schemas.microsoft.com/office/drawing/2014/main" id="{28157DDF-8F5F-45A5-A8AE-EB2DD3A6B4D7}"/>
                </a:ext>
              </a:extLst>
            </p:cNvPr>
            <p:cNvSpPr/>
            <p:nvPr/>
          </p:nvSpPr>
          <p:spPr>
            <a:xfrm>
              <a:off x="1177865" y="2132794"/>
              <a:ext cx="280736" cy="2807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88BB947A-8EF9-4C99-81F1-A897F070D2A6}"/>
              </a:ext>
            </a:extLst>
          </p:cNvPr>
          <p:cNvSpPr txBox="1"/>
          <p:nvPr/>
        </p:nvSpPr>
        <p:spPr>
          <a:xfrm>
            <a:off x="7065529" y="2984813"/>
            <a:ext cx="53066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R="0" lvl="0" indent="0" algn="ctr" fontAlgn="auto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b="1" i="0" u="none" strike="noStrike" cap="none" spc="0" normalizeH="0" baseline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Panton Bold" panose="00000800000000000000" pitchFamily="50" charset="-5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xo 2 Light" panose="00000400000000000000" pitchFamily="2" charset="-52"/>
                <a:ea typeface="+mn-ea"/>
                <a:cs typeface="+mn-cs"/>
              </a:rPr>
              <a:t>Доверяет только известным брендам</a:t>
            </a:r>
          </a:p>
        </p:txBody>
      </p: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81DCED8F-0155-4CB8-8756-D81AE1129913}"/>
              </a:ext>
            </a:extLst>
          </p:cNvPr>
          <p:cNvGrpSpPr/>
          <p:nvPr/>
        </p:nvGrpSpPr>
        <p:grpSpPr>
          <a:xfrm>
            <a:off x="6578382" y="4466515"/>
            <a:ext cx="382121" cy="382121"/>
            <a:chOff x="1127172" y="2082101"/>
            <a:chExt cx="382121" cy="382121"/>
          </a:xfrm>
        </p:grpSpPr>
        <p:sp>
          <p:nvSpPr>
            <p:cNvPr id="21" name="Овал 20">
              <a:extLst>
                <a:ext uri="{FF2B5EF4-FFF2-40B4-BE49-F238E27FC236}">
                  <a16:creationId xmlns:a16="http://schemas.microsoft.com/office/drawing/2014/main" id="{C0819910-08BF-4C0E-A57E-B030006BCABD}"/>
                </a:ext>
              </a:extLst>
            </p:cNvPr>
            <p:cNvSpPr/>
            <p:nvPr/>
          </p:nvSpPr>
          <p:spPr>
            <a:xfrm>
              <a:off x="1127172" y="2082101"/>
              <a:ext cx="382121" cy="382121"/>
            </a:xfrm>
            <a:prstGeom prst="ellipse">
              <a:avLst/>
            </a:prstGeom>
            <a:solidFill>
              <a:srgbClr val="0224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Овал 21">
              <a:extLst>
                <a:ext uri="{FF2B5EF4-FFF2-40B4-BE49-F238E27FC236}">
                  <a16:creationId xmlns:a16="http://schemas.microsoft.com/office/drawing/2014/main" id="{FE93B5CE-6B99-47E3-8A58-BA60046BCEB8}"/>
                </a:ext>
              </a:extLst>
            </p:cNvPr>
            <p:cNvSpPr/>
            <p:nvPr/>
          </p:nvSpPr>
          <p:spPr>
            <a:xfrm>
              <a:off x="1177865" y="2132794"/>
              <a:ext cx="280736" cy="2807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F0A001ED-18A6-4685-A03E-06BD8CE209FF}"/>
              </a:ext>
            </a:extLst>
          </p:cNvPr>
          <p:cNvSpPr txBox="1"/>
          <p:nvPr/>
        </p:nvSpPr>
        <p:spPr>
          <a:xfrm>
            <a:off x="7002962" y="4121903"/>
            <a:ext cx="53066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R="0" lvl="0" indent="0" algn="ctr" fontAlgn="auto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b="1" i="0" u="none" strike="noStrike" cap="none" spc="0" normalizeH="0" baseline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Panton Bold" panose="00000800000000000000" pitchFamily="50" charset="-5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xo 2 Light" panose="00000400000000000000" pitchFamily="2" charset="-52"/>
                <a:ea typeface="+mn-ea"/>
                <a:cs typeface="+mn-cs"/>
              </a:rPr>
              <a:t>Не склонна к спонтанным покупкам, делает обдуманный выбор</a:t>
            </a:r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65815A92-A247-435E-8A50-6B8796FAFB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3716" y="5341952"/>
            <a:ext cx="1216633" cy="728966"/>
          </a:xfrm>
          <a:prstGeom prst="rect">
            <a:avLst/>
          </a:prstGeom>
        </p:spPr>
      </p:pic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B48FAA3A-0C96-43D2-8F35-5C30A7351B4D}"/>
              </a:ext>
            </a:extLst>
          </p:cNvPr>
          <p:cNvGrpSpPr/>
          <p:nvPr/>
        </p:nvGrpSpPr>
        <p:grpSpPr>
          <a:xfrm>
            <a:off x="6549815" y="5695090"/>
            <a:ext cx="382121" cy="382121"/>
            <a:chOff x="1127172" y="2082101"/>
            <a:chExt cx="382121" cy="382121"/>
          </a:xfrm>
        </p:grpSpPr>
        <p:sp>
          <p:nvSpPr>
            <p:cNvPr id="27" name="Овал 26">
              <a:extLst>
                <a:ext uri="{FF2B5EF4-FFF2-40B4-BE49-F238E27FC236}">
                  <a16:creationId xmlns:a16="http://schemas.microsoft.com/office/drawing/2014/main" id="{F4402043-8940-49AB-A71D-C148A2BA5452}"/>
                </a:ext>
              </a:extLst>
            </p:cNvPr>
            <p:cNvSpPr/>
            <p:nvPr/>
          </p:nvSpPr>
          <p:spPr>
            <a:xfrm>
              <a:off x="1127172" y="2082101"/>
              <a:ext cx="382121" cy="382121"/>
            </a:xfrm>
            <a:prstGeom prst="ellipse">
              <a:avLst/>
            </a:prstGeom>
            <a:solidFill>
              <a:srgbClr val="0224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Овал 27">
              <a:extLst>
                <a:ext uri="{FF2B5EF4-FFF2-40B4-BE49-F238E27FC236}">
                  <a16:creationId xmlns:a16="http://schemas.microsoft.com/office/drawing/2014/main" id="{0DD56542-1937-4F71-A03F-C4A27E3AB61B}"/>
                </a:ext>
              </a:extLst>
            </p:cNvPr>
            <p:cNvSpPr/>
            <p:nvPr/>
          </p:nvSpPr>
          <p:spPr>
            <a:xfrm>
              <a:off x="1177865" y="2132794"/>
              <a:ext cx="280736" cy="2807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ECBB93B8-822A-43FE-9C37-309136194EA5}"/>
              </a:ext>
            </a:extLst>
          </p:cNvPr>
          <p:cNvSpPr txBox="1"/>
          <p:nvPr/>
        </p:nvSpPr>
        <p:spPr>
          <a:xfrm>
            <a:off x="7011196" y="5628325"/>
            <a:ext cx="17998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R="0" lvl="0" indent="0" algn="ctr" fontAlgn="auto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b="1" i="0" u="none" strike="noStrike" cap="none" spc="0" normalizeH="0" baseline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Panton Bold" panose="00000800000000000000" pitchFamily="50" charset="-5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xo 2 Light" panose="00000400000000000000" pitchFamily="2" charset="-52"/>
                <a:ea typeface="+mn-ea"/>
                <a:cs typeface="+mn-cs"/>
              </a:rPr>
              <a:t>Её выбор: </a:t>
            </a:r>
          </a:p>
        </p:txBody>
      </p:sp>
      <p:pic>
        <p:nvPicPr>
          <p:cNvPr id="32" name="Picture 12" descr="Программа лояльности Huggies">
            <a:extLst>
              <a:ext uri="{FF2B5EF4-FFF2-40B4-BE49-F238E27FC236}">
                <a16:creationId xmlns:a16="http://schemas.microsoft.com/office/drawing/2014/main" id="{CA3F5454-E85A-45DF-89E1-8AF6903028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2879" b="96402" l="2041" r="98724">
                        <a14:foregroundMark x1="6633" y1="41288" x2="6633" y2="41288"/>
                        <a14:foregroundMark x1="5612" y1="41288" x2="5995" y2="63258"/>
                        <a14:foregroundMark x1="2041" y1="55114" x2="2041" y2="55114"/>
                        <a14:foregroundMark x1="40561" y1="96402" x2="40561" y2="96402"/>
                        <a14:foregroundMark x1="80740" y1="28598" x2="81888" y2="38447"/>
                        <a14:foregroundMark x1="81888" y1="38447" x2="82143" y2="38826"/>
                        <a14:foregroundMark x1="64668" y1="13068" x2="64668" y2="13068"/>
                        <a14:foregroundMark x1="95281" y1="38258" x2="95281" y2="38258"/>
                        <a14:foregroundMark x1="98724" y1="42424" x2="98724" y2="424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441"/>
          <a:stretch/>
        </p:blipFill>
        <p:spPr bwMode="auto">
          <a:xfrm>
            <a:off x="10168394" y="5550296"/>
            <a:ext cx="863168" cy="520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E19A7671-9AAD-4EC5-B678-1AD27FDCAF5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798" y="5465931"/>
            <a:ext cx="863167" cy="619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5102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DDA1D2E-E417-4466-B334-DA274733DC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018" b="99912" l="10000" r="90000">
                        <a14:foregroundMark x1="21574" y1="42719" x2="24352" y2="62368"/>
                        <a14:foregroundMark x1="37037" y1="44298" x2="33426" y2="56754"/>
                        <a14:foregroundMark x1="38981" y1="9474" x2="44167" y2="7018"/>
                        <a14:foregroundMark x1="50370" y1="51491" x2="40185" y2="98333"/>
                        <a14:foregroundMark x1="57315" y1="76842" x2="56852" y2="82456"/>
                        <a14:foregroundMark x1="72593" y1="32807" x2="79259" y2="50175"/>
                        <a14:foregroundMark x1="75463" y1="48772" x2="73519" y2="62632"/>
                        <a14:foregroundMark x1="81204" y1="47895" x2="84074" y2="52018"/>
                        <a14:foregroundMark x1="83056" y1="45439" x2="84537" y2="49474"/>
                        <a14:foregroundMark x1="80185" y1="45000" x2="83796" y2="45439"/>
                        <a14:foregroundMark x1="15093" y1="50175" x2="13519" y2="58333"/>
                        <a14:foregroundMark x1="13519" y1="58333" x2="13704" y2="59912"/>
                        <a14:foregroundMark x1="39444" y1="51053" x2="36759" y2="65088"/>
                        <a14:foregroundMark x1="51852" y1="59474" x2="53704" y2="61228"/>
                        <a14:foregroundMark x1="21296" y1="34123" x2="24167" y2="37719"/>
                        <a14:foregroundMark x1="51852" y1="33421" x2="55926" y2="45439"/>
                        <a14:foregroundMark x1="78519" y1="74561" x2="80463" y2="79561"/>
                        <a14:foregroundMark x1="64259" y1="40000" x2="66574" y2="43158"/>
                        <a14:foregroundMark x1="32963" y1="17193" x2="37315" y2="33860"/>
                        <a14:foregroundMark x1="33426" y1="21667" x2="34444" y2="25351"/>
                        <a14:foregroundMark x1="87685" y1="70526" x2="87685" y2="70526"/>
                        <a14:foregroundMark x1="32685" y1="20263" x2="35185" y2="26491"/>
                        <a14:foregroundMark x1="32685" y1="22632" x2="33889" y2="25965"/>
                        <a14:foregroundMark x1="59352" y1="26491" x2="62963" y2="32544"/>
                        <a14:backgroundMark x1="14167" y1="76404" x2="19352" y2="83860"/>
                        <a14:backgroundMark x1="20370" y1="89737" x2="17685" y2="99649"/>
                        <a14:backgroundMark x1="20556" y1="89298" x2="22037" y2="86754"/>
                        <a14:backgroundMark x1="16296" y1="97895" x2="16019" y2="99912"/>
                        <a14:backgroundMark x1="16481" y1="98509" x2="16481" y2="97632"/>
                        <a14:backgroundMark x1="16481" y1="96930" x2="17500" y2="98772"/>
                        <a14:backgroundMark x1="66389" y1="36579" x2="65185" y2="33684"/>
                        <a14:backgroundMark x1="68796" y1="39298" x2="70926" y2="4114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96000" y="0"/>
            <a:ext cx="6497053" cy="6858000"/>
          </a:xfrm>
          <a:prstGeom prst="rect">
            <a:avLst/>
          </a:prstGeom>
        </p:spPr>
      </p:pic>
      <p:sp>
        <p:nvSpPr>
          <p:cNvPr id="4" name="Полилиния: фигура 3">
            <a:extLst>
              <a:ext uri="{FF2B5EF4-FFF2-40B4-BE49-F238E27FC236}">
                <a16:creationId xmlns:a16="http://schemas.microsoft.com/office/drawing/2014/main" id="{6E81844E-7BB7-4816-B846-8318C6A18BE7}"/>
              </a:ext>
            </a:extLst>
          </p:cNvPr>
          <p:cNvSpPr/>
          <p:nvPr/>
        </p:nvSpPr>
        <p:spPr>
          <a:xfrm>
            <a:off x="6424607" y="93066"/>
            <a:ext cx="5642169" cy="6869208"/>
          </a:xfrm>
          <a:custGeom>
            <a:avLst/>
            <a:gdLst>
              <a:gd name="connsiteX0" fmla="*/ 929120 w 5637503"/>
              <a:gd name="connsiteY0" fmla="*/ 6827684 h 6939979"/>
              <a:gd name="connsiteX1" fmla="*/ 816825 w 5637503"/>
              <a:gd name="connsiteY1" fmla="*/ 6747473 h 6939979"/>
              <a:gd name="connsiteX2" fmla="*/ 993289 w 5637503"/>
              <a:gd name="connsiteY2" fmla="*/ 5560358 h 6939979"/>
              <a:gd name="connsiteX3" fmla="*/ 14720 w 5637503"/>
              <a:gd name="connsiteY3" fmla="*/ 4469494 h 6939979"/>
              <a:gd name="connsiteX4" fmla="*/ 415773 w 5637503"/>
              <a:gd name="connsiteY4" fmla="*/ 3170084 h 6939979"/>
              <a:gd name="connsiteX5" fmla="*/ 576194 w 5637503"/>
              <a:gd name="connsiteY5" fmla="*/ 2111305 h 6939979"/>
              <a:gd name="connsiteX6" fmla="*/ 1667057 w 5637503"/>
              <a:gd name="connsiteY6" fmla="*/ 1902758 h 6939979"/>
              <a:gd name="connsiteX7" fmla="*/ 1586847 w 5637503"/>
              <a:gd name="connsiteY7" fmla="*/ 587305 h 6939979"/>
              <a:gd name="connsiteX8" fmla="*/ 3078762 w 5637503"/>
              <a:gd name="connsiteY8" fmla="*/ 57916 h 6939979"/>
              <a:gd name="connsiteX9" fmla="*/ 3896910 w 5637503"/>
              <a:gd name="connsiteY9" fmla="*/ 1886716 h 6939979"/>
              <a:gd name="connsiteX10" fmla="*/ 4699015 w 5637503"/>
              <a:gd name="connsiteY10" fmla="*/ 1549831 h 6939979"/>
              <a:gd name="connsiteX11" fmla="*/ 5388825 w 5637503"/>
              <a:gd name="connsiteY11" fmla="*/ 2223600 h 6939979"/>
              <a:gd name="connsiteX12" fmla="*/ 5116110 w 5637503"/>
              <a:gd name="connsiteY12" fmla="*/ 2817158 h 6939979"/>
              <a:gd name="connsiteX13" fmla="*/ 5533204 w 5637503"/>
              <a:gd name="connsiteY13" fmla="*/ 3346547 h 6939979"/>
              <a:gd name="connsiteX14" fmla="*/ 5469036 w 5637503"/>
              <a:gd name="connsiteY14" fmla="*/ 4998884 h 6939979"/>
              <a:gd name="connsiteX15" fmla="*/ 5292573 w 5637503"/>
              <a:gd name="connsiteY15" fmla="*/ 5640568 h 6939979"/>
              <a:gd name="connsiteX16" fmla="*/ 5613415 w 5637503"/>
              <a:gd name="connsiteY16" fmla="*/ 6619137 h 6939979"/>
              <a:gd name="connsiteX17" fmla="*/ 4522552 w 5637503"/>
              <a:gd name="connsiteY17" fmla="*/ 6939979 h 6939979"/>
              <a:gd name="connsiteX0" fmla="*/ 924477 w 5632860"/>
              <a:gd name="connsiteY0" fmla="*/ 6827684 h 6939979"/>
              <a:gd name="connsiteX1" fmla="*/ 812182 w 5632860"/>
              <a:gd name="connsiteY1" fmla="*/ 6747473 h 6939979"/>
              <a:gd name="connsiteX2" fmla="*/ 988646 w 5632860"/>
              <a:gd name="connsiteY2" fmla="*/ 5560358 h 6939979"/>
              <a:gd name="connsiteX3" fmla="*/ 10077 w 5632860"/>
              <a:gd name="connsiteY3" fmla="*/ 4469494 h 6939979"/>
              <a:gd name="connsiteX4" fmla="*/ 411130 w 5632860"/>
              <a:gd name="connsiteY4" fmla="*/ 3170084 h 6939979"/>
              <a:gd name="connsiteX5" fmla="*/ 571551 w 5632860"/>
              <a:gd name="connsiteY5" fmla="*/ 2111305 h 6939979"/>
              <a:gd name="connsiteX6" fmla="*/ 1662414 w 5632860"/>
              <a:gd name="connsiteY6" fmla="*/ 1902758 h 6939979"/>
              <a:gd name="connsiteX7" fmla="*/ 1582204 w 5632860"/>
              <a:gd name="connsiteY7" fmla="*/ 587305 h 6939979"/>
              <a:gd name="connsiteX8" fmla="*/ 3074119 w 5632860"/>
              <a:gd name="connsiteY8" fmla="*/ 57916 h 6939979"/>
              <a:gd name="connsiteX9" fmla="*/ 3892267 w 5632860"/>
              <a:gd name="connsiteY9" fmla="*/ 1886716 h 6939979"/>
              <a:gd name="connsiteX10" fmla="*/ 4694372 w 5632860"/>
              <a:gd name="connsiteY10" fmla="*/ 1549831 h 6939979"/>
              <a:gd name="connsiteX11" fmla="*/ 5384182 w 5632860"/>
              <a:gd name="connsiteY11" fmla="*/ 2223600 h 6939979"/>
              <a:gd name="connsiteX12" fmla="*/ 5111467 w 5632860"/>
              <a:gd name="connsiteY12" fmla="*/ 2817158 h 6939979"/>
              <a:gd name="connsiteX13" fmla="*/ 5528561 w 5632860"/>
              <a:gd name="connsiteY13" fmla="*/ 3346547 h 6939979"/>
              <a:gd name="connsiteX14" fmla="*/ 5464393 w 5632860"/>
              <a:gd name="connsiteY14" fmla="*/ 4998884 h 6939979"/>
              <a:gd name="connsiteX15" fmla="*/ 5287930 w 5632860"/>
              <a:gd name="connsiteY15" fmla="*/ 5640568 h 6939979"/>
              <a:gd name="connsiteX16" fmla="*/ 5608772 w 5632860"/>
              <a:gd name="connsiteY16" fmla="*/ 6619137 h 6939979"/>
              <a:gd name="connsiteX17" fmla="*/ 4517909 w 5632860"/>
              <a:gd name="connsiteY17" fmla="*/ 6939979 h 6939979"/>
              <a:gd name="connsiteX0" fmla="*/ 928885 w 5637268"/>
              <a:gd name="connsiteY0" fmla="*/ 6827684 h 6939979"/>
              <a:gd name="connsiteX1" fmla="*/ 816590 w 5637268"/>
              <a:gd name="connsiteY1" fmla="*/ 6747473 h 6939979"/>
              <a:gd name="connsiteX2" fmla="*/ 993054 w 5637268"/>
              <a:gd name="connsiteY2" fmla="*/ 5560358 h 6939979"/>
              <a:gd name="connsiteX3" fmla="*/ 14485 w 5637268"/>
              <a:gd name="connsiteY3" fmla="*/ 4469494 h 6939979"/>
              <a:gd name="connsiteX4" fmla="*/ 415538 w 5637268"/>
              <a:gd name="connsiteY4" fmla="*/ 3170084 h 6939979"/>
              <a:gd name="connsiteX5" fmla="*/ 527832 w 5637268"/>
              <a:gd name="connsiteY5" fmla="*/ 2095263 h 6939979"/>
              <a:gd name="connsiteX6" fmla="*/ 1666822 w 5637268"/>
              <a:gd name="connsiteY6" fmla="*/ 1902758 h 6939979"/>
              <a:gd name="connsiteX7" fmla="*/ 1586612 w 5637268"/>
              <a:gd name="connsiteY7" fmla="*/ 587305 h 6939979"/>
              <a:gd name="connsiteX8" fmla="*/ 3078527 w 5637268"/>
              <a:gd name="connsiteY8" fmla="*/ 57916 h 6939979"/>
              <a:gd name="connsiteX9" fmla="*/ 3896675 w 5637268"/>
              <a:gd name="connsiteY9" fmla="*/ 1886716 h 6939979"/>
              <a:gd name="connsiteX10" fmla="*/ 4698780 w 5637268"/>
              <a:gd name="connsiteY10" fmla="*/ 1549831 h 6939979"/>
              <a:gd name="connsiteX11" fmla="*/ 5388590 w 5637268"/>
              <a:gd name="connsiteY11" fmla="*/ 2223600 h 6939979"/>
              <a:gd name="connsiteX12" fmla="*/ 5115875 w 5637268"/>
              <a:gd name="connsiteY12" fmla="*/ 2817158 h 6939979"/>
              <a:gd name="connsiteX13" fmla="*/ 5532969 w 5637268"/>
              <a:gd name="connsiteY13" fmla="*/ 3346547 h 6939979"/>
              <a:gd name="connsiteX14" fmla="*/ 5468801 w 5637268"/>
              <a:gd name="connsiteY14" fmla="*/ 4998884 h 6939979"/>
              <a:gd name="connsiteX15" fmla="*/ 5292338 w 5637268"/>
              <a:gd name="connsiteY15" fmla="*/ 5640568 h 6939979"/>
              <a:gd name="connsiteX16" fmla="*/ 5613180 w 5637268"/>
              <a:gd name="connsiteY16" fmla="*/ 6619137 h 6939979"/>
              <a:gd name="connsiteX17" fmla="*/ 4522317 w 5637268"/>
              <a:gd name="connsiteY17" fmla="*/ 6939979 h 6939979"/>
              <a:gd name="connsiteX0" fmla="*/ 922678 w 5631061"/>
              <a:gd name="connsiteY0" fmla="*/ 6827684 h 6939979"/>
              <a:gd name="connsiteX1" fmla="*/ 810383 w 5631061"/>
              <a:gd name="connsiteY1" fmla="*/ 6747473 h 6939979"/>
              <a:gd name="connsiteX2" fmla="*/ 986847 w 5631061"/>
              <a:gd name="connsiteY2" fmla="*/ 5560358 h 6939979"/>
              <a:gd name="connsiteX3" fmla="*/ 8278 w 5631061"/>
              <a:gd name="connsiteY3" fmla="*/ 4469494 h 6939979"/>
              <a:gd name="connsiteX4" fmla="*/ 409331 w 5631061"/>
              <a:gd name="connsiteY4" fmla="*/ 3170084 h 6939979"/>
              <a:gd name="connsiteX5" fmla="*/ 521625 w 5631061"/>
              <a:gd name="connsiteY5" fmla="*/ 2095263 h 6939979"/>
              <a:gd name="connsiteX6" fmla="*/ 1660615 w 5631061"/>
              <a:gd name="connsiteY6" fmla="*/ 1902758 h 6939979"/>
              <a:gd name="connsiteX7" fmla="*/ 1580405 w 5631061"/>
              <a:gd name="connsiteY7" fmla="*/ 587305 h 6939979"/>
              <a:gd name="connsiteX8" fmla="*/ 3072320 w 5631061"/>
              <a:gd name="connsiteY8" fmla="*/ 57916 h 6939979"/>
              <a:gd name="connsiteX9" fmla="*/ 3890468 w 5631061"/>
              <a:gd name="connsiteY9" fmla="*/ 1886716 h 6939979"/>
              <a:gd name="connsiteX10" fmla="*/ 4692573 w 5631061"/>
              <a:gd name="connsiteY10" fmla="*/ 1549831 h 6939979"/>
              <a:gd name="connsiteX11" fmla="*/ 5382383 w 5631061"/>
              <a:gd name="connsiteY11" fmla="*/ 2223600 h 6939979"/>
              <a:gd name="connsiteX12" fmla="*/ 5109668 w 5631061"/>
              <a:gd name="connsiteY12" fmla="*/ 2817158 h 6939979"/>
              <a:gd name="connsiteX13" fmla="*/ 5526762 w 5631061"/>
              <a:gd name="connsiteY13" fmla="*/ 3346547 h 6939979"/>
              <a:gd name="connsiteX14" fmla="*/ 5462594 w 5631061"/>
              <a:gd name="connsiteY14" fmla="*/ 4998884 h 6939979"/>
              <a:gd name="connsiteX15" fmla="*/ 5286131 w 5631061"/>
              <a:gd name="connsiteY15" fmla="*/ 5640568 h 6939979"/>
              <a:gd name="connsiteX16" fmla="*/ 5606973 w 5631061"/>
              <a:gd name="connsiteY16" fmla="*/ 6619137 h 6939979"/>
              <a:gd name="connsiteX17" fmla="*/ 4516110 w 5631061"/>
              <a:gd name="connsiteY17" fmla="*/ 6939979 h 6939979"/>
              <a:gd name="connsiteX0" fmla="*/ 922678 w 5631061"/>
              <a:gd name="connsiteY0" fmla="*/ 6835206 h 6947501"/>
              <a:gd name="connsiteX1" fmla="*/ 810383 w 5631061"/>
              <a:gd name="connsiteY1" fmla="*/ 6754995 h 6947501"/>
              <a:gd name="connsiteX2" fmla="*/ 986847 w 5631061"/>
              <a:gd name="connsiteY2" fmla="*/ 5567880 h 6947501"/>
              <a:gd name="connsiteX3" fmla="*/ 8278 w 5631061"/>
              <a:gd name="connsiteY3" fmla="*/ 4477016 h 6947501"/>
              <a:gd name="connsiteX4" fmla="*/ 409331 w 5631061"/>
              <a:gd name="connsiteY4" fmla="*/ 3177606 h 6947501"/>
              <a:gd name="connsiteX5" fmla="*/ 521625 w 5631061"/>
              <a:gd name="connsiteY5" fmla="*/ 2102785 h 6947501"/>
              <a:gd name="connsiteX6" fmla="*/ 1660615 w 5631061"/>
              <a:gd name="connsiteY6" fmla="*/ 1910280 h 6947501"/>
              <a:gd name="connsiteX7" fmla="*/ 1580405 w 5631061"/>
              <a:gd name="connsiteY7" fmla="*/ 594827 h 6947501"/>
              <a:gd name="connsiteX8" fmla="*/ 3072320 w 5631061"/>
              <a:gd name="connsiteY8" fmla="*/ 65438 h 6947501"/>
              <a:gd name="connsiteX9" fmla="*/ 3890468 w 5631061"/>
              <a:gd name="connsiteY9" fmla="*/ 1894238 h 6947501"/>
              <a:gd name="connsiteX10" fmla="*/ 4692573 w 5631061"/>
              <a:gd name="connsiteY10" fmla="*/ 1557353 h 6947501"/>
              <a:gd name="connsiteX11" fmla="*/ 5382383 w 5631061"/>
              <a:gd name="connsiteY11" fmla="*/ 2231122 h 6947501"/>
              <a:gd name="connsiteX12" fmla="*/ 5109668 w 5631061"/>
              <a:gd name="connsiteY12" fmla="*/ 2824680 h 6947501"/>
              <a:gd name="connsiteX13" fmla="*/ 5526762 w 5631061"/>
              <a:gd name="connsiteY13" fmla="*/ 3354069 h 6947501"/>
              <a:gd name="connsiteX14" fmla="*/ 5462594 w 5631061"/>
              <a:gd name="connsiteY14" fmla="*/ 5006406 h 6947501"/>
              <a:gd name="connsiteX15" fmla="*/ 5286131 w 5631061"/>
              <a:gd name="connsiteY15" fmla="*/ 5648090 h 6947501"/>
              <a:gd name="connsiteX16" fmla="*/ 5606973 w 5631061"/>
              <a:gd name="connsiteY16" fmla="*/ 6626659 h 6947501"/>
              <a:gd name="connsiteX17" fmla="*/ 4516110 w 5631061"/>
              <a:gd name="connsiteY17" fmla="*/ 6947501 h 6947501"/>
              <a:gd name="connsiteX0" fmla="*/ 922678 w 5631061"/>
              <a:gd name="connsiteY0" fmla="*/ 6725460 h 6837755"/>
              <a:gd name="connsiteX1" fmla="*/ 810383 w 5631061"/>
              <a:gd name="connsiteY1" fmla="*/ 6645249 h 6837755"/>
              <a:gd name="connsiteX2" fmla="*/ 986847 w 5631061"/>
              <a:gd name="connsiteY2" fmla="*/ 5458134 h 6837755"/>
              <a:gd name="connsiteX3" fmla="*/ 8278 w 5631061"/>
              <a:gd name="connsiteY3" fmla="*/ 4367270 h 6837755"/>
              <a:gd name="connsiteX4" fmla="*/ 409331 w 5631061"/>
              <a:gd name="connsiteY4" fmla="*/ 3067860 h 6837755"/>
              <a:gd name="connsiteX5" fmla="*/ 521625 w 5631061"/>
              <a:gd name="connsiteY5" fmla="*/ 1993039 h 6837755"/>
              <a:gd name="connsiteX6" fmla="*/ 1660615 w 5631061"/>
              <a:gd name="connsiteY6" fmla="*/ 1800534 h 6837755"/>
              <a:gd name="connsiteX7" fmla="*/ 1580405 w 5631061"/>
              <a:gd name="connsiteY7" fmla="*/ 485081 h 6837755"/>
              <a:gd name="connsiteX8" fmla="*/ 3072320 w 5631061"/>
              <a:gd name="connsiteY8" fmla="*/ 67987 h 6837755"/>
              <a:gd name="connsiteX9" fmla="*/ 3890468 w 5631061"/>
              <a:gd name="connsiteY9" fmla="*/ 1784492 h 6837755"/>
              <a:gd name="connsiteX10" fmla="*/ 4692573 w 5631061"/>
              <a:gd name="connsiteY10" fmla="*/ 1447607 h 6837755"/>
              <a:gd name="connsiteX11" fmla="*/ 5382383 w 5631061"/>
              <a:gd name="connsiteY11" fmla="*/ 2121376 h 6837755"/>
              <a:gd name="connsiteX12" fmla="*/ 5109668 w 5631061"/>
              <a:gd name="connsiteY12" fmla="*/ 2714934 h 6837755"/>
              <a:gd name="connsiteX13" fmla="*/ 5526762 w 5631061"/>
              <a:gd name="connsiteY13" fmla="*/ 3244323 h 6837755"/>
              <a:gd name="connsiteX14" fmla="*/ 5462594 w 5631061"/>
              <a:gd name="connsiteY14" fmla="*/ 4896660 h 6837755"/>
              <a:gd name="connsiteX15" fmla="*/ 5286131 w 5631061"/>
              <a:gd name="connsiteY15" fmla="*/ 5538344 h 6837755"/>
              <a:gd name="connsiteX16" fmla="*/ 5606973 w 5631061"/>
              <a:gd name="connsiteY16" fmla="*/ 6516913 h 6837755"/>
              <a:gd name="connsiteX17" fmla="*/ 4516110 w 5631061"/>
              <a:gd name="connsiteY17" fmla="*/ 6837755 h 6837755"/>
              <a:gd name="connsiteX0" fmla="*/ 922678 w 5631061"/>
              <a:gd name="connsiteY0" fmla="*/ 6756913 h 6869208"/>
              <a:gd name="connsiteX1" fmla="*/ 810383 w 5631061"/>
              <a:gd name="connsiteY1" fmla="*/ 6676702 h 6869208"/>
              <a:gd name="connsiteX2" fmla="*/ 986847 w 5631061"/>
              <a:gd name="connsiteY2" fmla="*/ 5489587 h 6869208"/>
              <a:gd name="connsiteX3" fmla="*/ 8278 w 5631061"/>
              <a:gd name="connsiteY3" fmla="*/ 4398723 h 6869208"/>
              <a:gd name="connsiteX4" fmla="*/ 409331 w 5631061"/>
              <a:gd name="connsiteY4" fmla="*/ 3099313 h 6869208"/>
              <a:gd name="connsiteX5" fmla="*/ 521625 w 5631061"/>
              <a:gd name="connsiteY5" fmla="*/ 2024492 h 6869208"/>
              <a:gd name="connsiteX6" fmla="*/ 1660615 w 5631061"/>
              <a:gd name="connsiteY6" fmla="*/ 1831987 h 6869208"/>
              <a:gd name="connsiteX7" fmla="*/ 1580405 w 5631061"/>
              <a:gd name="connsiteY7" fmla="*/ 516534 h 6869208"/>
              <a:gd name="connsiteX8" fmla="*/ 3072320 w 5631061"/>
              <a:gd name="connsiteY8" fmla="*/ 99440 h 6869208"/>
              <a:gd name="connsiteX9" fmla="*/ 3890468 w 5631061"/>
              <a:gd name="connsiteY9" fmla="*/ 1815945 h 6869208"/>
              <a:gd name="connsiteX10" fmla="*/ 4692573 w 5631061"/>
              <a:gd name="connsiteY10" fmla="*/ 1479060 h 6869208"/>
              <a:gd name="connsiteX11" fmla="*/ 5382383 w 5631061"/>
              <a:gd name="connsiteY11" fmla="*/ 2152829 h 6869208"/>
              <a:gd name="connsiteX12" fmla="*/ 5109668 w 5631061"/>
              <a:gd name="connsiteY12" fmla="*/ 2746387 h 6869208"/>
              <a:gd name="connsiteX13" fmla="*/ 5526762 w 5631061"/>
              <a:gd name="connsiteY13" fmla="*/ 3275776 h 6869208"/>
              <a:gd name="connsiteX14" fmla="*/ 5462594 w 5631061"/>
              <a:gd name="connsiteY14" fmla="*/ 4928113 h 6869208"/>
              <a:gd name="connsiteX15" fmla="*/ 5286131 w 5631061"/>
              <a:gd name="connsiteY15" fmla="*/ 5569797 h 6869208"/>
              <a:gd name="connsiteX16" fmla="*/ 5606973 w 5631061"/>
              <a:gd name="connsiteY16" fmla="*/ 6548366 h 6869208"/>
              <a:gd name="connsiteX17" fmla="*/ 4516110 w 5631061"/>
              <a:gd name="connsiteY17" fmla="*/ 6869208 h 6869208"/>
              <a:gd name="connsiteX0" fmla="*/ 922678 w 5631061"/>
              <a:gd name="connsiteY0" fmla="*/ 6756913 h 6869208"/>
              <a:gd name="connsiteX1" fmla="*/ 810383 w 5631061"/>
              <a:gd name="connsiteY1" fmla="*/ 6676702 h 6869208"/>
              <a:gd name="connsiteX2" fmla="*/ 986847 w 5631061"/>
              <a:gd name="connsiteY2" fmla="*/ 5489587 h 6869208"/>
              <a:gd name="connsiteX3" fmla="*/ 8278 w 5631061"/>
              <a:gd name="connsiteY3" fmla="*/ 4398723 h 6869208"/>
              <a:gd name="connsiteX4" fmla="*/ 409331 w 5631061"/>
              <a:gd name="connsiteY4" fmla="*/ 3099313 h 6869208"/>
              <a:gd name="connsiteX5" fmla="*/ 521625 w 5631061"/>
              <a:gd name="connsiteY5" fmla="*/ 2024492 h 6869208"/>
              <a:gd name="connsiteX6" fmla="*/ 1660615 w 5631061"/>
              <a:gd name="connsiteY6" fmla="*/ 1831987 h 6869208"/>
              <a:gd name="connsiteX7" fmla="*/ 1580405 w 5631061"/>
              <a:gd name="connsiteY7" fmla="*/ 516534 h 6869208"/>
              <a:gd name="connsiteX8" fmla="*/ 3072320 w 5631061"/>
              <a:gd name="connsiteY8" fmla="*/ 99440 h 6869208"/>
              <a:gd name="connsiteX9" fmla="*/ 3890468 w 5631061"/>
              <a:gd name="connsiteY9" fmla="*/ 1815945 h 6869208"/>
              <a:gd name="connsiteX10" fmla="*/ 4692573 w 5631061"/>
              <a:gd name="connsiteY10" fmla="*/ 1479060 h 6869208"/>
              <a:gd name="connsiteX11" fmla="*/ 5382383 w 5631061"/>
              <a:gd name="connsiteY11" fmla="*/ 2152829 h 6869208"/>
              <a:gd name="connsiteX12" fmla="*/ 5109668 w 5631061"/>
              <a:gd name="connsiteY12" fmla="*/ 2746387 h 6869208"/>
              <a:gd name="connsiteX13" fmla="*/ 5526762 w 5631061"/>
              <a:gd name="connsiteY13" fmla="*/ 3275776 h 6869208"/>
              <a:gd name="connsiteX14" fmla="*/ 5462594 w 5631061"/>
              <a:gd name="connsiteY14" fmla="*/ 4928113 h 6869208"/>
              <a:gd name="connsiteX15" fmla="*/ 5286131 w 5631061"/>
              <a:gd name="connsiteY15" fmla="*/ 5569797 h 6869208"/>
              <a:gd name="connsiteX16" fmla="*/ 5606973 w 5631061"/>
              <a:gd name="connsiteY16" fmla="*/ 6548366 h 6869208"/>
              <a:gd name="connsiteX17" fmla="*/ 4516110 w 5631061"/>
              <a:gd name="connsiteY17" fmla="*/ 6869208 h 6869208"/>
              <a:gd name="connsiteX0" fmla="*/ 922678 w 5631061"/>
              <a:gd name="connsiteY0" fmla="*/ 6756913 h 6869208"/>
              <a:gd name="connsiteX1" fmla="*/ 810383 w 5631061"/>
              <a:gd name="connsiteY1" fmla="*/ 6676702 h 6869208"/>
              <a:gd name="connsiteX2" fmla="*/ 986847 w 5631061"/>
              <a:gd name="connsiteY2" fmla="*/ 5489587 h 6869208"/>
              <a:gd name="connsiteX3" fmla="*/ 8278 w 5631061"/>
              <a:gd name="connsiteY3" fmla="*/ 4398723 h 6869208"/>
              <a:gd name="connsiteX4" fmla="*/ 409331 w 5631061"/>
              <a:gd name="connsiteY4" fmla="*/ 3099313 h 6869208"/>
              <a:gd name="connsiteX5" fmla="*/ 521625 w 5631061"/>
              <a:gd name="connsiteY5" fmla="*/ 2024492 h 6869208"/>
              <a:gd name="connsiteX6" fmla="*/ 1660615 w 5631061"/>
              <a:gd name="connsiteY6" fmla="*/ 1831987 h 6869208"/>
              <a:gd name="connsiteX7" fmla="*/ 1580405 w 5631061"/>
              <a:gd name="connsiteY7" fmla="*/ 516534 h 6869208"/>
              <a:gd name="connsiteX8" fmla="*/ 3072320 w 5631061"/>
              <a:gd name="connsiteY8" fmla="*/ 99440 h 6869208"/>
              <a:gd name="connsiteX9" fmla="*/ 3890468 w 5631061"/>
              <a:gd name="connsiteY9" fmla="*/ 1815945 h 6869208"/>
              <a:gd name="connsiteX10" fmla="*/ 4692573 w 5631061"/>
              <a:gd name="connsiteY10" fmla="*/ 1479060 h 6869208"/>
              <a:gd name="connsiteX11" fmla="*/ 5382383 w 5631061"/>
              <a:gd name="connsiteY11" fmla="*/ 2152829 h 6869208"/>
              <a:gd name="connsiteX12" fmla="*/ 5109668 w 5631061"/>
              <a:gd name="connsiteY12" fmla="*/ 2746387 h 6869208"/>
              <a:gd name="connsiteX13" fmla="*/ 5526762 w 5631061"/>
              <a:gd name="connsiteY13" fmla="*/ 3275776 h 6869208"/>
              <a:gd name="connsiteX14" fmla="*/ 5286131 w 5631061"/>
              <a:gd name="connsiteY14" fmla="*/ 5569797 h 6869208"/>
              <a:gd name="connsiteX15" fmla="*/ 5606973 w 5631061"/>
              <a:gd name="connsiteY15" fmla="*/ 6548366 h 6869208"/>
              <a:gd name="connsiteX16" fmla="*/ 4516110 w 5631061"/>
              <a:gd name="connsiteY16" fmla="*/ 6869208 h 6869208"/>
              <a:gd name="connsiteX0" fmla="*/ 922678 w 5642169"/>
              <a:gd name="connsiteY0" fmla="*/ 6756913 h 6869208"/>
              <a:gd name="connsiteX1" fmla="*/ 810383 w 5642169"/>
              <a:gd name="connsiteY1" fmla="*/ 6676702 h 6869208"/>
              <a:gd name="connsiteX2" fmla="*/ 986847 w 5642169"/>
              <a:gd name="connsiteY2" fmla="*/ 5489587 h 6869208"/>
              <a:gd name="connsiteX3" fmla="*/ 8278 w 5642169"/>
              <a:gd name="connsiteY3" fmla="*/ 4398723 h 6869208"/>
              <a:gd name="connsiteX4" fmla="*/ 409331 w 5642169"/>
              <a:gd name="connsiteY4" fmla="*/ 3099313 h 6869208"/>
              <a:gd name="connsiteX5" fmla="*/ 521625 w 5642169"/>
              <a:gd name="connsiteY5" fmla="*/ 2024492 h 6869208"/>
              <a:gd name="connsiteX6" fmla="*/ 1660615 w 5642169"/>
              <a:gd name="connsiteY6" fmla="*/ 1831987 h 6869208"/>
              <a:gd name="connsiteX7" fmla="*/ 1580405 w 5642169"/>
              <a:gd name="connsiteY7" fmla="*/ 516534 h 6869208"/>
              <a:gd name="connsiteX8" fmla="*/ 3072320 w 5642169"/>
              <a:gd name="connsiteY8" fmla="*/ 99440 h 6869208"/>
              <a:gd name="connsiteX9" fmla="*/ 3890468 w 5642169"/>
              <a:gd name="connsiteY9" fmla="*/ 1815945 h 6869208"/>
              <a:gd name="connsiteX10" fmla="*/ 4692573 w 5642169"/>
              <a:gd name="connsiteY10" fmla="*/ 1479060 h 6869208"/>
              <a:gd name="connsiteX11" fmla="*/ 5382383 w 5642169"/>
              <a:gd name="connsiteY11" fmla="*/ 2152829 h 6869208"/>
              <a:gd name="connsiteX12" fmla="*/ 5109668 w 5642169"/>
              <a:gd name="connsiteY12" fmla="*/ 2746387 h 6869208"/>
              <a:gd name="connsiteX13" fmla="*/ 5526762 w 5642169"/>
              <a:gd name="connsiteY13" fmla="*/ 3275776 h 6869208"/>
              <a:gd name="connsiteX14" fmla="*/ 5382383 w 5642169"/>
              <a:gd name="connsiteY14" fmla="*/ 5537713 h 6869208"/>
              <a:gd name="connsiteX15" fmla="*/ 5606973 w 5642169"/>
              <a:gd name="connsiteY15" fmla="*/ 6548366 h 6869208"/>
              <a:gd name="connsiteX16" fmla="*/ 4516110 w 5642169"/>
              <a:gd name="connsiteY16" fmla="*/ 6869208 h 6869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642169" h="6869208">
                <a:moveTo>
                  <a:pt x="922678" y="6756913"/>
                </a:moveTo>
                <a:cubicBezTo>
                  <a:pt x="861183" y="6822418"/>
                  <a:pt x="799688" y="6887923"/>
                  <a:pt x="810383" y="6676702"/>
                </a:cubicBezTo>
                <a:cubicBezTo>
                  <a:pt x="821078" y="6465481"/>
                  <a:pt x="1120531" y="5869250"/>
                  <a:pt x="986847" y="5489587"/>
                </a:cubicBezTo>
                <a:cubicBezTo>
                  <a:pt x="853163" y="5109924"/>
                  <a:pt x="104531" y="4797102"/>
                  <a:pt x="8278" y="4398723"/>
                </a:cubicBezTo>
                <a:cubicBezTo>
                  <a:pt x="-87975" y="4000344"/>
                  <a:pt x="692741" y="3495018"/>
                  <a:pt x="409331" y="3099313"/>
                </a:cubicBezTo>
                <a:cubicBezTo>
                  <a:pt x="125921" y="2703608"/>
                  <a:pt x="313078" y="2235713"/>
                  <a:pt x="521625" y="2024492"/>
                </a:cubicBezTo>
                <a:cubicBezTo>
                  <a:pt x="730172" y="1813271"/>
                  <a:pt x="1484152" y="2083313"/>
                  <a:pt x="1660615" y="1831987"/>
                </a:cubicBezTo>
                <a:cubicBezTo>
                  <a:pt x="1837078" y="1580661"/>
                  <a:pt x="1377205" y="1013839"/>
                  <a:pt x="1580405" y="516534"/>
                </a:cubicBezTo>
                <a:cubicBezTo>
                  <a:pt x="1783605" y="19229"/>
                  <a:pt x="2687310" y="-117128"/>
                  <a:pt x="3072320" y="99440"/>
                </a:cubicBezTo>
                <a:cubicBezTo>
                  <a:pt x="3457330" y="316008"/>
                  <a:pt x="3620426" y="1586008"/>
                  <a:pt x="3890468" y="1815945"/>
                </a:cubicBezTo>
                <a:cubicBezTo>
                  <a:pt x="4160510" y="2045882"/>
                  <a:pt x="4187247" y="1487082"/>
                  <a:pt x="4692573" y="1479060"/>
                </a:cubicBezTo>
                <a:cubicBezTo>
                  <a:pt x="5197899" y="1471038"/>
                  <a:pt x="5312867" y="1941608"/>
                  <a:pt x="5382383" y="2152829"/>
                </a:cubicBezTo>
                <a:cubicBezTo>
                  <a:pt x="5451899" y="2364050"/>
                  <a:pt x="5085605" y="2559229"/>
                  <a:pt x="5109668" y="2746387"/>
                </a:cubicBezTo>
                <a:cubicBezTo>
                  <a:pt x="5133731" y="2933545"/>
                  <a:pt x="5481310" y="2810555"/>
                  <a:pt x="5526762" y="3275776"/>
                </a:cubicBezTo>
                <a:cubicBezTo>
                  <a:pt x="5572214" y="3740997"/>
                  <a:pt x="5369015" y="4992282"/>
                  <a:pt x="5382383" y="5537713"/>
                </a:cubicBezTo>
                <a:cubicBezTo>
                  <a:pt x="5406446" y="5807755"/>
                  <a:pt x="5751352" y="6326450"/>
                  <a:pt x="5606973" y="6548366"/>
                </a:cubicBezTo>
                <a:cubicBezTo>
                  <a:pt x="5462594" y="6770282"/>
                  <a:pt x="4997373" y="6817071"/>
                  <a:pt x="4516110" y="6869208"/>
                </a:cubicBezTo>
              </a:path>
            </a:pathLst>
          </a:custGeom>
          <a:noFill/>
          <a:ln w="28575">
            <a:solidFill>
              <a:srgbClr val="02245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B72BBEA-1994-44A8-9F7C-F2B67F8E8D9D}"/>
              </a:ext>
            </a:extLst>
          </p:cNvPr>
          <p:cNvSpPr txBox="1"/>
          <p:nvPr/>
        </p:nvSpPr>
        <p:spPr>
          <a:xfrm>
            <a:off x="233460" y="290996"/>
            <a:ext cx="536917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0" i="0" u="none" strike="noStrike" kern="1200" cap="none" spc="0" normalizeH="0" baseline="0" noProof="0" dirty="0">
                <a:ln>
                  <a:noFill/>
                </a:ln>
                <a:solidFill>
                  <a:srgbClr val="022452"/>
                </a:solidFill>
                <a:effectLst/>
                <a:uLnTx/>
                <a:uFillTx/>
                <a:latin typeface="Exo 2" panose="00000800000000000000" pitchFamily="2" charset="-52"/>
                <a:ea typeface="华文行楷" panose="02010800040101010101" pitchFamily="2" charset="-122"/>
                <a:cs typeface="+mn-cs"/>
              </a:rPr>
              <a:t>Это мама сегодня и она ДРУГАЯ</a:t>
            </a:r>
          </a:p>
        </p:txBody>
      </p:sp>
      <p:cxnSp>
        <p:nvCxnSpPr>
          <p:cNvPr id="6" name="Прямая со стрелкой 5">
            <a:extLst>
              <a:ext uri="{FF2B5EF4-FFF2-40B4-BE49-F238E27FC236}">
                <a16:creationId xmlns:a16="http://schemas.microsoft.com/office/drawing/2014/main" id="{B8CB07E2-FBFE-4F8E-947D-DDEADBB84240}"/>
              </a:ext>
            </a:extLst>
          </p:cNvPr>
          <p:cNvCxnSpPr>
            <a:cxnSpLocks/>
          </p:cNvCxnSpPr>
          <p:nvPr/>
        </p:nvCxnSpPr>
        <p:spPr>
          <a:xfrm flipH="1">
            <a:off x="5863254" y="728420"/>
            <a:ext cx="1596325" cy="0"/>
          </a:xfrm>
          <a:prstGeom prst="straightConnector1">
            <a:avLst/>
          </a:prstGeom>
          <a:ln w="57150">
            <a:solidFill>
              <a:srgbClr val="022452"/>
            </a:solidFill>
            <a:prstDash val="sysDot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AC647AC8-0853-44D7-9CF7-DCA2BCD4A99C}"/>
              </a:ext>
            </a:extLst>
          </p:cNvPr>
          <p:cNvGrpSpPr/>
          <p:nvPr/>
        </p:nvGrpSpPr>
        <p:grpSpPr>
          <a:xfrm>
            <a:off x="361859" y="2072162"/>
            <a:ext cx="382121" cy="382121"/>
            <a:chOff x="1127172" y="2082101"/>
            <a:chExt cx="382121" cy="382121"/>
          </a:xfrm>
        </p:grpSpPr>
        <p:sp>
          <p:nvSpPr>
            <p:cNvPr id="9" name="Овал 8">
              <a:extLst>
                <a:ext uri="{FF2B5EF4-FFF2-40B4-BE49-F238E27FC236}">
                  <a16:creationId xmlns:a16="http://schemas.microsoft.com/office/drawing/2014/main" id="{8474B172-9AE7-4B2E-A761-7DA4F6EC067A}"/>
                </a:ext>
              </a:extLst>
            </p:cNvPr>
            <p:cNvSpPr/>
            <p:nvPr/>
          </p:nvSpPr>
          <p:spPr>
            <a:xfrm>
              <a:off x="1127172" y="2082101"/>
              <a:ext cx="382121" cy="382121"/>
            </a:xfrm>
            <a:prstGeom prst="ellipse">
              <a:avLst/>
            </a:prstGeom>
            <a:solidFill>
              <a:srgbClr val="0224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Овал 7">
              <a:extLst>
                <a:ext uri="{FF2B5EF4-FFF2-40B4-BE49-F238E27FC236}">
                  <a16:creationId xmlns:a16="http://schemas.microsoft.com/office/drawing/2014/main" id="{F69694A3-A406-4159-B46A-910A6E5D1B5E}"/>
                </a:ext>
              </a:extLst>
            </p:cNvPr>
            <p:cNvSpPr/>
            <p:nvPr/>
          </p:nvSpPr>
          <p:spPr>
            <a:xfrm>
              <a:off x="1177865" y="2132794"/>
              <a:ext cx="280736" cy="2807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FDBF5DBA-C81B-4AF1-B6C9-D929CEE20A68}"/>
              </a:ext>
            </a:extLst>
          </p:cNvPr>
          <p:cNvSpPr txBox="1"/>
          <p:nvPr/>
        </p:nvSpPr>
        <p:spPr>
          <a:xfrm>
            <a:off x="794673" y="1847723"/>
            <a:ext cx="45473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R="0" lvl="0" indent="0" algn="ctr" fontAlgn="auto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b="1" i="0" u="none" strike="noStrike" cap="none" spc="0" normalizeH="0" baseline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Panton Bold" panose="00000800000000000000" pitchFamily="50" charset="-5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xo 2 Light" panose="00000400000000000000" pitchFamily="2" charset="-52"/>
                <a:ea typeface="+mn-ea"/>
                <a:cs typeface="+mn-cs"/>
              </a:rPr>
              <a:t>Она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xo 2 Light" panose="00000400000000000000" pitchFamily="2" charset="-52"/>
                <a:ea typeface="+mn-ea"/>
                <a:cs typeface="+mn-cs"/>
              </a:rPr>
              <a:t>digital 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xo 2 Light" panose="00000400000000000000" pitchFamily="2" charset="-52"/>
                <a:ea typeface="+mn-ea"/>
                <a:cs typeface="+mn-cs"/>
              </a:rPr>
              <a:t>мама и сравнивает отзывы в интернете </a:t>
            </a:r>
          </a:p>
        </p:txBody>
      </p: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619A411F-F5BC-417A-A716-03422DADF213}"/>
              </a:ext>
            </a:extLst>
          </p:cNvPr>
          <p:cNvGrpSpPr/>
          <p:nvPr/>
        </p:nvGrpSpPr>
        <p:grpSpPr>
          <a:xfrm>
            <a:off x="361859" y="3237940"/>
            <a:ext cx="382121" cy="382121"/>
            <a:chOff x="1127172" y="2082101"/>
            <a:chExt cx="382121" cy="382121"/>
          </a:xfrm>
        </p:grpSpPr>
        <p:sp>
          <p:nvSpPr>
            <p:cNvPr id="13" name="Овал 12">
              <a:extLst>
                <a:ext uri="{FF2B5EF4-FFF2-40B4-BE49-F238E27FC236}">
                  <a16:creationId xmlns:a16="http://schemas.microsoft.com/office/drawing/2014/main" id="{D286ACBD-873B-45D1-A672-48B326968588}"/>
                </a:ext>
              </a:extLst>
            </p:cNvPr>
            <p:cNvSpPr/>
            <p:nvPr/>
          </p:nvSpPr>
          <p:spPr>
            <a:xfrm>
              <a:off x="1127172" y="2082101"/>
              <a:ext cx="382121" cy="382121"/>
            </a:xfrm>
            <a:prstGeom prst="ellipse">
              <a:avLst/>
            </a:prstGeom>
            <a:solidFill>
              <a:srgbClr val="0224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Овал 13">
              <a:extLst>
                <a:ext uri="{FF2B5EF4-FFF2-40B4-BE49-F238E27FC236}">
                  <a16:creationId xmlns:a16="http://schemas.microsoft.com/office/drawing/2014/main" id="{C7848752-740F-466A-899F-6FB4E1C5476C}"/>
                </a:ext>
              </a:extLst>
            </p:cNvPr>
            <p:cNvSpPr/>
            <p:nvPr/>
          </p:nvSpPr>
          <p:spPr>
            <a:xfrm>
              <a:off x="1177865" y="2132794"/>
              <a:ext cx="280736" cy="2807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D4E11A33-8EF2-4431-9806-877066961CD9}"/>
              </a:ext>
            </a:extLst>
          </p:cNvPr>
          <p:cNvSpPr txBox="1"/>
          <p:nvPr/>
        </p:nvSpPr>
        <p:spPr>
          <a:xfrm>
            <a:off x="794673" y="3013501"/>
            <a:ext cx="57665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R="0" lvl="0" indent="0" algn="ctr" fontAlgn="auto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b="1" i="0" u="none" strike="noStrike" cap="none" spc="0" normalizeH="0" baseline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Panton Bold" panose="00000800000000000000" pitchFamily="50" charset="-5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xo 2 Light" panose="00000400000000000000" pitchFamily="2" charset="-52"/>
                <a:ea typeface="+mn-ea"/>
                <a:cs typeface="+mn-cs"/>
              </a:rPr>
              <a:t>Она любит тестировать новинки и легко переключается на другой бренд</a:t>
            </a:r>
          </a:p>
        </p:txBody>
      </p: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09E17E56-31EA-45A7-BDBF-60AF30DB09DB}"/>
              </a:ext>
            </a:extLst>
          </p:cNvPr>
          <p:cNvGrpSpPr/>
          <p:nvPr/>
        </p:nvGrpSpPr>
        <p:grpSpPr>
          <a:xfrm>
            <a:off x="361859" y="4466515"/>
            <a:ext cx="382121" cy="382121"/>
            <a:chOff x="1127172" y="2082101"/>
            <a:chExt cx="382121" cy="382121"/>
          </a:xfrm>
        </p:grpSpPr>
        <p:sp>
          <p:nvSpPr>
            <p:cNvPr id="17" name="Овал 16">
              <a:extLst>
                <a:ext uri="{FF2B5EF4-FFF2-40B4-BE49-F238E27FC236}">
                  <a16:creationId xmlns:a16="http://schemas.microsoft.com/office/drawing/2014/main" id="{B268DCD4-848C-4403-B90A-CD9D90858666}"/>
                </a:ext>
              </a:extLst>
            </p:cNvPr>
            <p:cNvSpPr/>
            <p:nvPr/>
          </p:nvSpPr>
          <p:spPr>
            <a:xfrm>
              <a:off x="1127172" y="2082101"/>
              <a:ext cx="382121" cy="382121"/>
            </a:xfrm>
            <a:prstGeom prst="ellipse">
              <a:avLst/>
            </a:prstGeom>
            <a:solidFill>
              <a:srgbClr val="0224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Овал 17">
              <a:extLst>
                <a:ext uri="{FF2B5EF4-FFF2-40B4-BE49-F238E27FC236}">
                  <a16:creationId xmlns:a16="http://schemas.microsoft.com/office/drawing/2014/main" id="{FE31BBA7-3153-4AF8-924B-9D5A767ABFD9}"/>
                </a:ext>
              </a:extLst>
            </p:cNvPr>
            <p:cNvSpPr/>
            <p:nvPr/>
          </p:nvSpPr>
          <p:spPr>
            <a:xfrm>
              <a:off x="1177865" y="2132794"/>
              <a:ext cx="280736" cy="2807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75E15C60-19F4-417D-A6F7-16FA5DA1E8D4}"/>
              </a:ext>
            </a:extLst>
          </p:cNvPr>
          <p:cNvSpPr txBox="1"/>
          <p:nvPr/>
        </p:nvSpPr>
        <p:spPr>
          <a:xfrm>
            <a:off x="794673" y="4242076"/>
            <a:ext cx="57665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R="0" lvl="0" indent="0" algn="ctr" fontAlgn="auto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b="1" i="0" u="none" strike="noStrike" cap="none" spc="0" normalizeH="0" baseline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Panton Bold" panose="00000800000000000000" pitchFamily="50" charset="-5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xo 2 Light" panose="00000400000000000000" pitchFamily="2" charset="-52"/>
                <a:ea typeface="+mn-ea"/>
                <a:cs typeface="+mn-cs"/>
              </a:rPr>
              <a:t>Склонна совершать спонтанные покупки</a:t>
            </a:r>
          </a:p>
        </p:txBody>
      </p: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8997E53F-E3B6-4F62-8688-F45DAC48C24F}"/>
              </a:ext>
            </a:extLst>
          </p:cNvPr>
          <p:cNvGrpSpPr/>
          <p:nvPr/>
        </p:nvGrpSpPr>
        <p:grpSpPr>
          <a:xfrm>
            <a:off x="361859" y="5695090"/>
            <a:ext cx="382121" cy="382121"/>
            <a:chOff x="1127172" y="2082101"/>
            <a:chExt cx="382121" cy="382121"/>
          </a:xfrm>
        </p:grpSpPr>
        <p:sp>
          <p:nvSpPr>
            <p:cNvPr id="22" name="Овал 21">
              <a:extLst>
                <a:ext uri="{FF2B5EF4-FFF2-40B4-BE49-F238E27FC236}">
                  <a16:creationId xmlns:a16="http://schemas.microsoft.com/office/drawing/2014/main" id="{F380E16B-CAEE-4F30-8026-C46779C17740}"/>
                </a:ext>
              </a:extLst>
            </p:cNvPr>
            <p:cNvSpPr/>
            <p:nvPr/>
          </p:nvSpPr>
          <p:spPr>
            <a:xfrm>
              <a:off x="1127172" y="2082101"/>
              <a:ext cx="382121" cy="382121"/>
            </a:xfrm>
            <a:prstGeom prst="ellipse">
              <a:avLst/>
            </a:prstGeom>
            <a:solidFill>
              <a:srgbClr val="0224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Овал 22">
              <a:extLst>
                <a:ext uri="{FF2B5EF4-FFF2-40B4-BE49-F238E27FC236}">
                  <a16:creationId xmlns:a16="http://schemas.microsoft.com/office/drawing/2014/main" id="{2AFF0A8B-C2A6-4098-83D9-1142789F92F8}"/>
                </a:ext>
              </a:extLst>
            </p:cNvPr>
            <p:cNvSpPr/>
            <p:nvPr/>
          </p:nvSpPr>
          <p:spPr>
            <a:xfrm>
              <a:off x="1177865" y="2132794"/>
              <a:ext cx="280736" cy="2807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518026EB-2C02-4A52-86AF-DABBBB4D80E5}"/>
              </a:ext>
            </a:extLst>
          </p:cNvPr>
          <p:cNvSpPr txBox="1"/>
          <p:nvPr/>
        </p:nvSpPr>
        <p:spPr>
          <a:xfrm>
            <a:off x="823240" y="5628325"/>
            <a:ext cx="57665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R="0" lvl="0" indent="0" algn="ctr" fontAlgn="auto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b="1" i="0" u="none" strike="noStrike" cap="none" spc="0" normalizeH="0" baseline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Panton Bold" panose="00000800000000000000" pitchFamily="50" charset="-5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xo 2 Light" panose="00000400000000000000" pitchFamily="2" charset="-52"/>
                <a:ea typeface="+mn-ea"/>
                <a:cs typeface="+mn-cs"/>
              </a:rPr>
              <a:t>Её выбор: </a:t>
            </a:r>
          </a:p>
        </p:txBody>
      </p:sp>
      <p:pic>
        <p:nvPicPr>
          <p:cNvPr id="25" name="Picture 2" descr="Подгузники нового поколения">
            <a:extLst>
              <a:ext uri="{FF2B5EF4-FFF2-40B4-BE49-F238E27FC236}">
                <a16:creationId xmlns:a16="http://schemas.microsoft.com/office/drawing/2014/main" id="{1B0FCE1D-774D-4956-9914-A0A5451E92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427" y="5382109"/>
            <a:ext cx="1502640" cy="504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ioki трусики и подгузники, салфетки - официальный сайт Киоки в России">
            <a:extLst>
              <a:ext uri="{FF2B5EF4-FFF2-40B4-BE49-F238E27FC236}">
                <a16:creationId xmlns:a16="http://schemas.microsoft.com/office/drawing/2014/main" id="{CEE0BBB3-C60B-4679-9DAB-A041B09B38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5934" y="5906402"/>
            <a:ext cx="861315" cy="758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4" descr="YokoSun">
            <a:extLst>
              <a:ext uri="{FF2B5EF4-FFF2-40B4-BE49-F238E27FC236}">
                <a16:creationId xmlns:a16="http://schemas.microsoft.com/office/drawing/2014/main" id="{D76EFF2B-D564-40F3-B885-58E7DBA348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9842" y="5183172"/>
            <a:ext cx="1204048" cy="1204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2917" b="22498" l="18927" r="4894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366" t="11770" r="48865" b="76253"/>
          <a:stretch/>
        </p:blipFill>
        <p:spPr>
          <a:xfrm>
            <a:off x="2225936" y="5598545"/>
            <a:ext cx="1969447" cy="767750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2BDF1F6B-A89F-4795-82B7-B158F2C2CC5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3529" y="6107502"/>
            <a:ext cx="1081522" cy="750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1616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矩形 5">
            <a:extLst>
              <a:ext uri="{FF2B5EF4-FFF2-40B4-BE49-F238E27FC236}">
                <a16:creationId xmlns:a16="http://schemas.microsoft.com/office/drawing/2014/main" id="{E32A34C0-9AB3-4FB7-881C-9F7A454257D9}"/>
              </a:ext>
            </a:extLst>
          </p:cNvPr>
          <p:cNvSpPr/>
          <p:nvPr/>
        </p:nvSpPr>
        <p:spPr>
          <a:xfrm>
            <a:off x="4183259" y="3419547"/>
            <a:ext cx="572609" cy="1930501"/>
          </a:xfrm>
          <a:prstGeom prst="rect">
            <a:avLst/>
          </a:prstGeom>
          <a:pattFill prst="solidDmnd">
            <a:fgClr>
              <a:srgbClr val="00206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roy Light" panose="00000400000000000000" pitchFamily="50" charset="-5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1" name="矩形 5">
            <a:extLst>
              <a:ext uri="{FF2B5EF4-FFF2-40B4-BE49-F238E27FC236}">
                <a16:creationId xmlns:a16="http://schemas.microsoft.com/office/drawing/2014/main" id="{8932A650-D513-4980-8069-913024ABE270}"/>
              </a:ext>
            </a:extLst>
          </p:cNvPr>
          <p:cNvSpPr/>
          <p:nvPr/>
        </p:nvSpPr>
        <p:spPr>
          <a:xfrm>
            <a:off x="8130509" y="3419547"/>
            <a:ext cx="572609" cy="1930501"/>
          </a:xfrm>
          <a:prstGeom prst="rect">
            <a:avLst/>
          </a:prstGeom>
          <a:pattFill prst="solidDmnd">
            <a:fgClr>
              <a:srgbClr val="00206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roy Light" panose="00000400000000000000" pitchFamily="50" charset="-5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4" name="矩形 4">
            <a:extLst>
              <a:ext uri="{FF2B5EF4-FFF2-40B4-BE49-F238E27FC236}">
                <a16:creationId xmlns:a16="http://schemas.microsoft.com/office/drawing/2014/main" id="{9AAF5C94-3295-4CD3-81F8-31C6DD601F95}"/>
              </a:ext>
            </a:extLst>
          </p:cNvPr>
          <p:cNvSpPr/>
          <p:nvPr/>
        </p:nvSpPr>
        <p:spPr>
          <a:xfrm>
            <a:off x="10676241" y="1224940"/>
            <a:ext cx="1517177" cy="1857224"/>
          </a:xfrm>
          <a:prstGeom prst="rect">
            <a:avLst/>
          </a:prstGeom>
          <a:solidFill>
            <a:schemeClr val="bg1">
              <a:lumMod val="65000"/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roy Light" panose="00000400000000000000" pitchFamily="50" charset="-5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3" name="矩形 4">
            <a:extLst>
              <a:ext uri="{FF2B5EF4-FFF2-40B4-BE49-F238E27FC236}">
                <a16:creationId xmlns:a16="http://schemas.microsoft.com/office/drawing/2014/main" id="{1E05E347-F406-404A-A058-B6C6E2FD9FEE}"/>
              </a:ext>
            </a:extLst>
          </p:cNvPr>
          <p:cNvSpPr/>
          <p:nvPr/>
        </p:nvSpPr>
        <p:spPr>
          <a:xfrm>
            <a:off x="6719346" y="1224940"/>
            <a:ext cx="1517177" cy="1857224"/>
          </a:xfrm>
          <a:prstGeom prst="rect">
            <a:avLst/>
          </a:prstGeom>
          <a:solidFill>
            <a:schemeClr val="bg1">
              <a:lumMod val="65000"/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roy Light" panose="00000400000000000000" pitchFamily="50" charset="-5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8" name="矩形 4">
            <a:extLst>
              <a:ext uri="{FF2B5EF4-FFF2-40B4-BE49-F238E27FC236}">
                <a16:creationId xmlns:a16="http://schemas.microsoft.com/office/drawing/2014/main" id="{DBF46B7E-83F9-44B1-8102-BE05408E807C}"/>
              </a:ext>
            </a:extLst>
          </p:cNvPr>
          <p:cNvSpPr/>
          <p:nvPr/>
        </p:nvSpPr>
        <p:spPr>
          <a:xfrm>
            <a:off x="2650074" y="1224940"/>
            <a:ext cx="1517177" cy="1857224"/>
          </a:xfrm>
          <a:prstGeom prst="rect">
            <a:avLst/>
          </a:prstGeom>
          <a:solidFill>
            <a:schemeClr val="bg1">
              <a:lumMod val="65000"/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roy Light" panose="00000400000000000000" pitchFamily="50" charset="-5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7" name="矩形 5">
            <a:extLst>
              <a:ext uri="{FF2B5EF4-FFF2-40B4-BE49-F238E27FC236}">
                <a16:creationId xmlns:a16="http://schemas.microsoft.com/office/drawing/2014/main" id="{8058B5A5-B6E3-4792-BA5B-47708978D04F}"/>
              </a:ext>
            </a:extLst>
          </p:cNvPr>
          <p:cNvSpPr/>
          <p:nvPr/>
        </p:nvSpPr>
        <p:spPr>
          <a:xfrm>
            <a:off x="186852" y="3419547"/>
            <a:ext cx="572609" cy="1930501"/>
          </a:xfrm>
          <a:prstGeom prst="rect">
            <a:avLst/>
          </a:prstGeom>
          <a:pattFill prst="solidDmnd">
            <a:fgClr>
              <a:srgbClr val="00206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roy Light" panose="00000400000000000000" pitchFamily="50" charset="-5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093C73FC-6D13-4C3D-A2FA-468F76917C78}"/>
              </a:ext>
            </a:extLst>
          </p:cNvPr>
          <p:cNvSpPr/>
          <p:nvPr/>
        </p:nvSpPr>
        <p:spPr>
          <a:xfrm>
            <a:off x="628371" y="1519200"/>
            <a:ext cx="3200400" cy="3817978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roy Light" panose="00000400000000000000" pitchFamily="50" charset="-52"/>
              <a:ea typeface="等线" panose="02010600030101010101"/>
              <a:cs typeface="+mn-cs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39B0FA9F-DB05-4779-93DC-C0C304024FCC}"/>
              </a:ext>
            </a:extLst>
          </p:cNvPr>
          <p:cNvSpPr/>
          <p:nvPr/>
        </p:nvSpPr>
        <p:spPr>
          <a:xfrm>
            <a:off x="4708240" y="1519200"/>
            <a:ext cx="3200400" cy="3819600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Gilroy Light" panose="00000400000000000000" pitchFamily="50" charset="-52"/>
              <a:ea typeface="等线" panose="02010600030101010101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CECBE620-35B7-4F49-85E6-0F7DC4968776}"/>
              </a:ext>
            </a:extLst>
          </p:cNvPr>
          <p:cNvSpPr/>
          <p:nvPr/>
        </p:nvSpPr>
        <p:spPr>
          <a:xfrm>
            <a:off x="8618144" y="1519200"/>
            <a:ext cx="3200400" cy="38196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roy Light" panose="00000400000000000000" pitchFamily="50" charset="-52"/>
              <a:ea typeface="等线" panose="02010600030101010101"/>
              <a:cs typeface="+mn-cs"/>
            </a:endParaRPr>
          </a:p>
        </p:txBody>
      </p:sp>
      <p:sp>
        <p:nvSpPr>
          <p:cNvPr id="17" name="文本框 8">
            <a:extLst>
              <a:ext uri="{FF2B5EF4-FFF2-40B4-BE49-F238E27FC236}">
                <a16:creationId xmlns:a16="http://schemas.microsoft.com/office/drawing/2014/main" id="{DD8BADB3-95A8-4D66-A80C-347DC03581B8}"/>
              </a:ext>
            </a:extLst>
          </p:cNvPr>
          <p:cNvSpPr txBox="1"/>
          <p:nvPr/>
        </p:nvSpPr>
        <p:spPr>
          <a:xfrm>
            <a:off x="473156" y="142414"/>
            <a:ext cx="1127263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zh-C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roy ExtraBold" panose="00000900000000000000" pitchFamily="50" charset="-52"/>
                <a:ea typeface="等线" panose="02010600030101010101" pitchFamily="2" charset="-122"/>
                <a:cs typeface="+mn-cs"/>
              </a:rPr>
              <a:t>КАК НОСЯТ ПОДГУЗНИКИ И ТРУСИКИ </a:t>
            </a:r>
            <a:endParaRPr kumimoji="0" lang="zh-CN" alt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roy ExtraBold" panose="00000900000000000000" pitchFamily="50" charset="-52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CE563B32-1254-4447-8CAC-D3C95422DB4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271" y="1673068"/>
            <a:ext cx="3022600" cy="1699373"/>
          </a:xfrm>
          <a:prstGeom prst="rect">
            <a:avLst/>
          </a:prstGeom>
        </p:spPr>
      </p:pic>
      <p:sp>
        <p:nvSpPr>
          <p:cNvPr id="20" name="文本框 8">
            <a:extLst>
              <a:ext uri="{FF2B5EF4-FFF2-40B4-BE49-F238E27FC236}">
                <a16:creationId xmlns:a16="http://schemas.microsoft.com/office/drawing/2014/main" id="{F7109A92-9951-4A76-ACF9-D02774B5D7CE}"/>
              </a:ext>
            </a:extLst>
          </p:cNvPr>
          <p:cNvSpPr txBox="1"/>
          <p:nvPr/>
        </p:nvSpPr>
        <p:spPr>
          <a:xfrm>
            <a:off x="353765" y="1720195"/>
            <a:ext cx="21802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zh-CN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roy ExtraBold" panose="00000900000000000000" pitchFamily="50" charset="-52"/>
                <a:ea typeface="等线" panose="02010600030101010101" pitchFamily="2" charset="-122"/>
                <a:cs typeface="+mn-cs"/>
              </a:rPr>
              <a:t>НОВОРОЖДЕННЫЙ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zh-CN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roy ExtraBold" panose="00000900000000000000" pitchFamily="50" charset="-52"/>
                <a:ea typeface="等线" panose="02010600030101010101" pitchFamily="2" charset="-122"/>
                <a:cs typeface="+mn-cs"/>
              </a:rPr>
              <a:t>0-6 </a:t>
            </a:r>
            <a:r>
              <a:rPr kumimoji="0" lang="ru-RU" altLang="zh-CN" sz="1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roy ExtraBold" panose="00000900000000000000" pitchFamily="50" charset="-52"/>
                <a:ea typeface="等线" panose="02010600030101010101" pitchFamily="2" charset="-122"/>
                <a:cs typeface="+mn-cs"/>
              </a:rPr>
              <a:t>мес</a:t>
            </a:r>
            <a:endParaRPr kumimoji="0" lang="zh-CN" altLang="en-US" sz="1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roy ExtraBold" panose="00000900000000000000" pitchFamily="50" charset="-5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id="{4B5790B5-04AE-44CF-8D4C-A84DA01E0716}"/>
              </a:ext>
            </a:extLst>
          </p:cNvPr>
          <p:cNvSpPr/>
          <p:nvPr/>
        </p:nvSpPr>
        <p:spPr>
          <a:xfrm>
            <a:off x="2803865" y="3523101"/>
            <a:ext cx="587954" cy="58795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roy Light" panose="00000400000000000000" pitchFamily="50" charset="-52"/>
              <a:ea typeface="+mn-ea"/>
              <a:cs typeface="+mn-cs"/>
            </a:endParaRPr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id="{D1A01151-522F-4382-A766-BF57FDD1F561}"/>
              </a:ext>
            </a:extLst>
          </p:cNvPr>
          <p:cNvSpPr/>
          <p:nvPr/>
        </p:nvSpPr>
        <p:spPr>
          <a:xfrm>
            <a:off x="2800067" y="4128576"/>
            <a:ext cx="587954" cy="58795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roy Light" panose="00000400000000000000" pitchFamily="50" charset="-52"/>
              <a:ea typeface="+mn-ea"/>
              <a:cs typeface="+mn-cs"/>
            </a:endParaRPr>
          </a:p>
        </p:txBody>
      </p:sp>
      <p:sp>
        <p:nvSpPr>
          <p:cNvPr id="23" name="Овал 22">
            <a:extLst>
              <a:ext uri="{FF2B5EF4-FFF2-40B4-BE49-F238E27FC236}">
                <a16:creationId xmlns:a16="http://schemas.microsoft.com/office/drawing/2014/main" id="{492E0D39-AAA6-459C-B9AB-A5E5DE8EEE99}"/>
              </a:ext>
            </a:extLst>
          </p:cNvPr>
          <p:cNvSpPr/>
          <p:nvPr/>
        </p:nvSpPr>
        <p:spPr>
          <a:xfrm>
            <a:off x="2804238" y="4749526"/>
            <a:ext cx="587954" cy="58795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roy Light" panose="00000400000000000000" pitchFamily="50" charset="-52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BD79D88-7F26-4EE0-96AE-96881C5B3CD9}"/>
              </a:ext>
            </a:extLst>
          </p:cNvPr>
          <p:cNvSpPr txBox="1"/>
          <p:nvPr/>
        </p:nvSpPr>
        <p:spPr>
          <a:xfrm>
            <a:off x="683458" y="3503770"/>
            <a:ext cx="22915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roy Light" panose="00000400000000000000" pitchFamily="50" charset="-52"/>
                <a:ea typeface="+mn-ea"/>
                <a:cs typeface="+mn-cs"/>
              </a:rPr>
              <a:t>Подгузники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0ED6F82-F44F-47E6-966E-39D33B3F2476}"/>
              </a:ext>
            </a:extLst>
          </p:cNvPr>
          <p:cNvSpPr txBox="1"/>
          <p:nvPr/>
        </p:nvSpPr>
        <p:spPr>
          <a:xfrm>
            <a:off x="650400" y="4084577"/>
            <a:ext cx="1537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roy Light" panose="00000400000000000000" pitchFamily="50" charset="-52"/>
                <a:ea typeface="+mn-ea"/>
                <a:cs typeface="+mn-cs"/>
              </a:rPr>
              <a:t>Подгузники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09B5A98-83A3-4613-A2B8-3CE4D9A1FBEB}"/>
              </a:ext>
            </a:extLst>
          </p:cNvPr>
          <p:cNvSpPr txBox="1"/>
          <p:nvPr/>
        </p:nvSpPr>
        <p:spPr>
          <a:xfrm>
            <a:off x="683458" y="4592254"/>
            <a:ext cx="22915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roy Light" panose="00000400000000000000" pitchFamily="50" charset="-52"/>
                <a:ea typeface="+mn-ea"/>
                <a:cs typeface="+mn-cs"/>
              </a:rPr>
              <a:t>Подгузники 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roy Light" panose="00000400000000000000" pitchFamily="50" charset="-52"/>
                <a:ea typeface="+mn-ea"/>
                <a:cs typeface="+mn-cs"/>
              </a:rPr>
              <a:t>Трусики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9B36095-D1E0-4360-BD7E-2B404C4EA61D}"/>
              </a:ext>
            </a:extLst>
          </p:cNvPr>
          <p:cNvSpPr txBox="1"/>
          <p:nvPr/>
        </p:nvSpPr>
        <p:spPr>
          <a:xfrm>
            <a:off x="2824234" y="3628482"/>
            <a:ext cx="5509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roy Light" panose="00000400000000000000" pitchFamily="50" charset="-52"/>
                <a:ea typeface="+mn-ea"/>
                <a:cs typeface="+mn-cs"/>
              </a:rPr>
              <a:t>1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roy Light" panose="00000400000000000000" pitchFamily="50" charset="-52"/>
                <a:ea typeface="+mn-ea"/>
                <a:cs typeface="+mn-cs"/>
              </a:rPr>
              <a:t>XS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roy Light" panose="00000400000000000000" pitchFamily="50" charset="-52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22B8F0B-398C-4AA2-B1E8-966F3AAE5BDF}"/>
              </a:ext>
            </a:extLst>
          </p:cNvPr>
          <p:cNvSpPr txBox="1"/>
          <p:nvPr/>
        </p:nvSpPr>
        <p:spPr>
          <a:xfrm>
            <a:off x="2694817" y="4270030"/>
            <a:ext cx="809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roy Light" panose="00000400000000000000" pitchFamily="50" charset="-52"/>
                <a:ea typeface="+mn-ea"/>
                <a:cs typeface="+mn-cs"/>
              </a:rPr>
              <a:t>2S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roy Light" panose="00000400000000000000" pitchFamily="50" charset="-52"/>
              <a:ea typeface="+mn-ea"/>
              <a:cs typeface="+mn-cs"/>
            </a:endParaRPr>
          </a:p>
        </p:txBody>
      </p:sp>
      <p:cxnSp>
        <p:nvCxnSpPr>
          <p:cNvPr id="30" name="Прямая со стрелкой 29">
            <a:extLst>
              <a:ext uri="{FF2B5EF4-FFF2-40B4-BE49-F238E27FC236}">
                <a16:creationId xmlns:a16="http://schemas.microsoft.com/office/drawing/2014/main" id="{D8F5E4E6-4DD5-49F1-B859-3BA0A9A7FF41}"/>
              </a:ext>
            </a:extLst>
          </p:cNvPr>
          <p:cNvCxnSpPr/>
          <p:nvPr/>
        </p:nvCxnSpPr>
        <p:spPr>
          <a:xfrm>
            <a:off x="1390280" y="3885862"/>
            <a:ext cx="0" cy="267910"/>
          </a:xfrm>
          <a:prstGeom prst="straightConnector1">
            <a:avLst/>
          </a:prstGeom>
          <a:ln>
            <a:solidFill>
              <a:schemeClr val="bg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>
            <a:extLst>
              <a:ext uri="{FF2B5EF4-FFF2-40B4-BE49-F238E27FC236}">
                <a16:creationId xmlns:a16="http://schemas.microsoft.com/office/drawing/2014/main" id="{9E6BF5A3-4ED5-471D-A6F7-4560BE6F7B26}"/>
              </a:ext>
            </a:extLst>
          </p:cNvPr>
          <p:cNvCxnSpPr>
            <a:cxnSpLocks/>
          </p:cNvCxnSpPr>
          <p:nvPr/>
        </p:nvCxnSpPr>
        <p:spPr>
          <a:xfrm>
            <a:off x="1390280" y="4378164"/>
            <a:ext cx="0" cy="269091"/>
          </a:xfrm>
          <a:prstGeom prst="straightConnector1">
            <a:avLst/>
          </a:prstGeom>
          <a:ln>
            <a:solidFill>
              <a:schemeClr val="bg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D6E9542A-408E-4E33-95F2-85BD073977A7}"/>
              </a:ext>
            </a:extLst>
          </p:cNvPr>
          <p:cNvGrpSpPr/>
          <p:nvPr/>
        </p:nvGrpSpPr>
        <p:grpSpPr>
          <a:xfrm>
            <a:off x="4815134" y="1675370"/>
            <a:ext cx="3022600" cy="1704772"/>
            <a:chOff x="609601" y="1272883"/>
            <a:chExt cx="6855724" cy="3915942"/>
          </a:xfrm>
        </p:grpSpPr>
        <p:pic>
          <p:nvPicPr>
            <p:cNvPr id="1026" name="Picture 2" descr="Малышу 10 месяцев | Friso Russia">
              <a:extLst>
                <a:ext uri="{FF2B5EF4-FFF2-40B4-BE49-F238E27FC236}">
                  <a16:creationId xmlns:a16="http://schemas.microsoft.com/office/drawing/2014/main" id="{8033996E-0AF0-4AC5-85FE-62539BD56AE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95741" y="1272883"/>
              <a:ext cx="5869584" cy="39130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1A2FF3C2-3065-405E-88C9-399340E3DF8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609601" y="1275625"/>
              <a:ext cx="1008978" cy="3913200"/>
            </a:xfrm>
            <a:prstGeom prst="rect">
              <a:avLst/>
            </a:prstGeom>
          </p:spPr>
        </p:pic>
      </p:grpSp>
      <p:sp>
        <p:nvSpPr>
          <p:cNvPr id="34" name="Овал 33">
            <a:extLst>
              <a:ext uri="{FF2B5EF4-FFF2-40B4-BE49-F238E27FC236}">
                <a16:creationId xmlns:a16="http://schemas.microsoft.com/office/drawing/2014/main" id="{A15C579D-D2E1-4622-BA31-8D9F2C72B96B}"/>
              </a:ext>
            </a:extLst>
          </p:cNvPr>
          <p:cNvSpPr/>
          <p:nvPr/>
        </p:nvSpPr>
        <p:spPr>
          <a:xfrm>
            <a:off x="7012946" y="3565963"/>
            <a:ext cx="587954" cy="58795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roy Light" panose="00000400000000000000" pitchFamily="50" charset="-52"/>
              <a:ea typeface="+mn-ea"/>
              <a:cs typeface="+mn-cs"/>
            </a:endParaRPr>
          </a:p>
        </p:txBody>
      </p:sp>
      <p:sp>
        <p:nvSpPr>
          <p:cNvPr id="35" name="Овал 34">
            <a:extLst>
              <a:ext uri="{FF2B5EF4-FFF2-40B4-BE49-F238E27FC236}">
                <a16:creationId xmlns:a16="http://schemas.microsoft.com/office/drawing/2014/main" id="{074E1012-6E86-4EE6-B2FA-6F59CAEEAB4F}"/>
              </a:ext>
            </a:extLst>
          </p:cNvPr>
          <p:cNvSpPr/>
          <p:nvPr/>
        </p:nvSpPr>
        <p:spPr>
          <a:xfrm>
            <a:off x="6994150" y="4236922"/>
            <a:ext cx="587954" cy="58795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roy Light" panose="00000400000000000000" pitchFamily="50" charset="-52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3A2E0EA-0B06-48D0-BCA0-74A87408663D}"/>
              </a:ext>
            </a:extLst>
          </p:cNvPr>
          <p:cNvSpPr txBox="1"/>
          <p:nvPr/>
        </p:nvSpPr>
        <p:spPr>
          <a:xfrm>
            <a:off x="4804917" y="3503770"/>
            <a:ext cx="22915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lroy Light" panose="00000400000000000000" pitchFamily="50" charset="-52"/>
                <a:ea typeface="+mn-ea"/>
                <a:cs typeface="+mn-cs"/>
              </a:rPr>
              <a:t>Подгузники 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lroy Light" panose="00000400000000000000" pitchFamily="50" charset="-52"/>
                <a:ea typeface="+mn-ea"/>
                <a:cs typeface="+mn-cs"/>
              </a:rPr>
              <a:t>Трусики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5DBA0CC-2DFD-4FDA-AF90-C2647AF4F43A}"/>
              </a:ext>
            </a:extLst>
          </p:cNvPr>
          <p:cNvSpPr txBox="1"/>
          <p:nvPr/>
        </p:nvSpPr>
        <p:spPr>
          <a:xfrm>
            <a:off x="4804917" y="4386968"/>
            <a:ext cx="1219663" cy="375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lroy Light" panose="00000400000000000000" pitchFamily="50" charset="-52"/>
                <a:ea typeface="+mn-ea"/>
                <a:cs typeface="+mn-cs"/>
              </a:rPr>
              <a:t>Трусики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59FA621-4894-4DFC-B837-9BFDB5DD8F72}"/>
              </a:ext>
            </a:extLst>
          </p:cNvPr>
          <p:cNvSpPr txBox="1"/>
          <p:nvPr/>
        </p:nvSpPr>
        <p:spPr>
          <a:xfrm>
            <a:off x="7091179" y="3675274"/>
            <a:ext cx="431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b="0" i="0" u="none" strike="noStrike" cap="none" spc="0" normalizeH="0" baseline="0">
                <a:ln>
                  <a:noFill/>
                </a:ln>
                <a:effectLst/>
                <a:uLnTx/>
                <a:uFillTx/>
                <a:latin typeface="Segoe Script" panose="030B0504020000000003" pitchFamily="66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roy Light" panose="00000400000000000000" pitchFamily="50" charset="-52"/>
                <a:ea typeface="+mn-ea"/>
                <a:cs typeface="+mn-cs"/>
              </a:rPr>
              <a:t>4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roy Light" panose="00000400000000000000" pitchFamily="50" charset="-52"/>
                <a:ea typeface="+mn-ea"/>
                <a:cs typeface="+mn-cs"/>
              </a:rPr>
              <a:t>L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roy Light" panose="00000400000000000000" pitchFamily="50" charset="-52"/>
              <a:ea typeface="+mn-ea"/>
              <a:cs typeface="+mn-cs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52A4B7F-2674-47AC-8588-BB8E7AAD0629}"/>
              </a:ext>
            </a:extLst>
          </p:cNvPr>
          <p:cNvSpPr txBox="1"/>
          <p:nvPr/>
        </p:nvSpPr>
        <p:spPr>
          <a:xfrm>
            <a:off x="7006475" y="4376378"/>
            <a:ext cx="5822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b="0" i="0" u="none" strike="noStrike" cap="none" spc="0" normalizeH="0" baseline="0">
                <a:ln>
                  <a:noFill/>
                </a:ln>
                <a:effectLst/>
                <a:uLnTx/>
                <a:uFillTx/>
                <a:latin typeface="Segoe Script" panose="030B0504020000000003" pitchFamily="66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roy Light" panose="00000400000000000000" pitchFamily="50" charset="-52"/>
                <a:ea typeface="+mn-ea"/>
                <a:cs typeface="+mn-cs"/>
              </a:rPr>
              <a:t>5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roy Light" panose="00000400000000000000" pitchFamily="50" charset="-52"/>
                <a:ea typeface="+mn-ea"/>
                <a:cs typeface="+mn-cs"/>
              </a:rPr>
              <a:t>XL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roy Light" panose="00000400000000000000" pitchFamily="50" charset="-52"/>
              <a:ea typeface="+mn-ea"/>
              <a:cs typeface="+mn-cs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9AB71F30-D77E-4E34-94A8-DA298826DC0B}"/>
              </a:ext>
            </a:extLst>
          </p:cNvPr>
          <p:cNvSpPr txBox="1"/>
          <p:nvPr/>
        </p:nvSpPr>
        <p:spPr>
          <a:xfrm>
            <a:off x="6804698" y="1202793"/>
            <a:ext cx="11259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roy ExtraBold" panose="00000900000000000000" pitchFamily="50" charset="-52"/>
                <a:ea typeface="+mn-ea"/>
                <a:cs typeface="+mn-cs"/>
              </a:rPr>
              <a:t>Средний</a:t>
            </a:r>
          </a:p>
        </p:txBody>
      </p:sp>
      <p:cxnSp>
        <p:nvCxnSpPr>
          <p:cNvPr id="46" name="Прямая со стрелкой 45">
            <a:extLst>
              <a:ext uri="{FF2B5EF4-FFF2-40B4-BE49-F238E27FC236}">
                <a16:creationId xmlns:a16="http://schemas.microsoft.com/office/drawing/2014/main" id="{D8F5E4E6-4DD5-49F1-B859-3BA0A9A7FF41}"/>
              </a:ext>
            </a:extLst>
          </p:cNvPr>
          <p:cNvCxnSpPr/>
          <p:nvPr/>
        </p:nvCxnSpPr>
        <p:spPr>
          <a:xfrm>
            <a:off x="5350482" y="4142925"/>
            <a:ext cx="0" cy="267910"/>
          </a:xfrm>
          <a:prstGeom prst="straightConnector1">
            <a:avLst/>
          </a:prstGeom>
          <a:ln>
            <a:solidFill>
              <a:schemeClr val="bg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F223F615-E77F-46CE-A36F-F0AD4EABB781}"/>
              </a:ext>
            </a:extLst>
          </p:cNvPr>
          <p:cNvSpPr txBox="1"/>
          <p:nvPr/>
        </p:nvSpPr>
        <p:spPr>
          <a:xfrm>
            <a:off x="8689961" y="4386968"/>
            <a:ext cx="1350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roy Light" panose="00000400000000000000" pitchFamily="50" charset="-52"/>
                <a:ea typeface="+mn-ea"/>
                <a:cs typeface="+mn-cs"/>
              </a:rPr>
              <a:t>Трусики</a:t>
            </a:r>
          </a:p>
        </p:txBody>
      </p:sp>
      <p:grpSp>
        <p:nvGrpSpPr>
          <p:cNvPr id="16" name="Группа 15"/>
          <p:cNvGrpSpPr/>
          <p:nvPr/>
        </p:nvGrpSpPr>
        <p:grpSpPr>
          <a:xfrm>
            <a:off x="10646740" y="4170027"/>
            <a:ext cx="896330" cy="578052"/>
            <a:chOff x="10224958" y="4217401"/>
            <a:chExt cx="896330" cy="578052"/>
          </a:xfrm>
        </p:grpSpPr>
        <p:sp>
          <p:nvSpPr>
            <p:cNvPr id="47" name="Овал 46">
              <a:extLst>
                <a:ext uri="{FF2B5EF4-FFF2-40B4-BE49-F238E27FC236}">
                  <a16:creationId xmlns:a16="http://schemas.microsoft.com/office/drawing/2014/main" id="{4E62AAF5-CA35-4C65-8427-44D647281EE0}"/>
                </a:ext>
              </a:extLst>
            </p:cNvPr>
            <p:cNvSpPr/>
            <p:nvPr/>
          </p:nvSpPr>
          <p:spPr>
            <a:xfrm>
              <a:off x="10379146" y="4217401"/>
              <a:ext cx="587954" cy="57805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roy Light" panose="00000400000000000000" pitchFamily="50" charset="-52"/>
                <a:ea typeface="+mn-ea"/>
                <a:cs typeface="+mn-cs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84CA41B9-15B4-46F5-86AE-4F9067352613}"/>
                </a:ext>
              </a:extLst>
            </p:cNvPr>
            <p:cNvSpPr txBox="1"/>
            <p:nvPr/>
          </p:nvSpPr>
          <p:spPr>
            <a:xfrm>
              <a:off x="10224958" y="4341044"/>
              <a:ext cx="89633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R="0" lvl="0" indent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b="0" i="0" u="none" strike="noStrike" cap="none" spc="0" normalizeH="0" baseline="0">
                  <a:ln>
                    <a:noFill/>
                  </a:ln>
                  <a:effectLst/>
                  <a:uLnTx/>
                  <a:uFillTx/>
                  <a:latin typeface="Segoe Script" panose="030B0504020000000003" pitchFamily="66" charset="0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roy Light" panose="00000400000000000000" pitchFamily="50" charset="-52"/>
                  <a:ea typeface="+mn-ea"/>
                  <a:cs typeface="+mn-cs"/>
                </a:rPr>
                <a:t>6XXL</a:t>
              </a: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roy Light" panose="00000400000000000000" pitchFamily="50" charset="-52"/>
                <a:ea typeface="+mn-ea"/>
                <a:cs typeface="+mn-cs"/>
              </a:endParaRPr>
            </a:p>
          </p:txBody>
        </p:sp>
      </p:grpSp>
      <p:sp>
        <p:nvSpPr>
          <p:cNvPr id="51" name="TextBox 50">
            <a:extLst>
              <a:ext uri="{FF2B5EF4-FFF2-40B4-BE49-F238E27FC236}">
                <a16:creationId xmlns:a16="http://schemas.microsoft.com/office/drawing/2014/main" id="{C1420018-22A0-4615-9906-988C04E1AC97}"/>
              </a:ext>
            </a:extLst>
          </p:cNvPr>
          <p:cNvSpPr txBox="1"/>
          <p:nvPr/>
        </p:nvSpPr>
        <p:spPr>
          <a:xfrm>
            <a:off x="8713880" y="3503770"/>
            <a:ext cx="22915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roy Light" panose="00000400000000000000" pitchFamily="50" charset="-52"/>
                <a:ea typeface="+mn-ea"/>
                <a:cs typeface="+mn-cs"/>
              </a:rPr>
              <a:t>Трусики</a:t>
            </a:r>
          </a:p>
        </p:txBody>
      </p:sp>
      <p:grpSp>
        <p:nvGrpSpPr>
          <p:cNvPr id="14" name="Группа 13"/>
          <p:cNvGrpSpPr/>
          <p:nvPr/>
        </p:nvGrpSpPr>
        <p:grpSpPr>
          <a:xfrm>
            <a:off x="10698128" y="3512424"/>
            <a:ext cx="809792" cy="587954"/>
            <a:chOff x="10275665" y="3353236"/>
            <a:chExt cx="809792" cy="587954"/>
          </a:xfrm>
        </p:grpSpPr>
        <p:sp>
          <p:nvSpPr>
            <p:cNvPr id="50" name="Овал 49">
              <a:extLst>
                <a:ext uri="{FF2B5EF4-FFF2-40B4-BE49-F238E27FC236}">
                  <a16:creationId xmlns:a16="http://schemas.microsoft.com/office/drawing/2014/main" id="{0CEE79D9-FD22-4E10-A339-EE9E1F396CB6}"/>
                </a:ext>
              </a:extLst>
            </p:cNvPr>
            <p:cNvSpPr/>
            <p:nvPr/>
          </p:nvSpPr>
          <p:spPr>
            <a:xfrm>
              <a:off x="10386584" y="3353236"/>
              <a:ext cx="587954" cy="58795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roy Light" panose="00000400000000000000" pitchFamily="50" charset="-52"/>
                <a:ea typeface="+mn-ea"/>
                <a:cs typeface="+mn-cs"/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33626652-3AC6-4BC0-8013-F4064D0E7CFA}"/>
                </a:ext>
              </a:extLst>
            </p:cNvPr>
            <p:cNvSpPr txBox="1"/>
            <p:nvPr/>
          </p:nvSpPr>
          <p:spPr>
            <a:xfrm>
              <a:off x="10275665" y="3473394"/>
              <a:ext cx="8097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R="0" lvl="0" indent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b="0" i="0" u="none" strike="noStrike" cap="none" spc="0" normalizeH="0" baseline="0">
                  <a:ln>
                    <a:noFill/>
                  </a:ln>
                  <a:effectLst/>
                  <a:uLnTx/>
                  <a:uFillTx/>
                  <a:latin typeface="Segoe Script" panose="030B0504020000000003" pitchFamily="66" charset="0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roy Light" panose="00000400000000000000" pitchFamily="50" charset="-52"/>
                  <a:ea typeface="+mn-ea"/>
                  <a:cs typeface="+mn-cs"/>
                </a:rPr>
                <a:t>5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roy Light" panose="00000400000000000000" pitchFamily="50" charset="-52"/>
                  <a:ea typeface="+mn-ea"/>
                  <a:cs typeface="+mn-cs"/>
                </a:rPr>
                <a:t>XL</a:t>
              </a: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roy Light" panose="00000400000000000000" pitchFamily="50" charset="-52"/>
                <a:ea typeface="+mn-ea"/>
                <a:cs typeface="+mn-cs"/>
              </a:endParaRPr>
            </a:p>
          </p:txBody>
        </p:sp>
      </p:grpSp>
      <p:sp>
        <p:nvSpPr>
          <p:cNvPr id="161" name="TextBox 160">
            <a:extLst>
              <a:ext uri="{FF2B5EF4-FFF2-40B4-BE49-F238E27FC236}">
                <a16:creationId xmlns:a16="http://schemas.microsoft.com/office/drawing/2014/main" id="{122B8F0B-398C-4AA2-B1E8-966F3AAE5BDF}"/>
              </a:ext>
            </a:extLst>
          </p:cNvPr>
          <p:cNvSpPr txBox="1"/>
          <p:nvPr/>
        </p:nvSpPr>
        <p:spPr>
          <a:xfrm>
            <a:off x="2687097" y="4881906"/>
            <a:ext cx="809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roy Light" panose="00000400000000000000" pitchFamily="50" charset="-52"/>
                <a:ea typeface="+mn-ea"/>
                <a:cs typeface="+mn-cs"/>
              </a:rPr>
              <a:t>3M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roy Light" panose="00000400000000000000" pitchFamily="50" charset="-52"/>
              <a:ea typeface="+mn-ea"/>
              <a:cs typeface="+mn-cs"/>
            </a:endParaRPr>
          </a:p>
        </p:txBody>
      </p:sp>
      <p:pic>
        <p:nvPicPr>
          <p:cNvPr id="133" name="Рисунок 132">
            <a:extLst>
              <a:ext uri="{FF2B5EF4-FFF2-40B4-BE49-F238E27FC236}">
                <a16:creationId xmlns:a16="http://schemas.microsoft.com/office/drawing/2014/main" id="{1F1B7F13-B6B9-4BD5-BE03-46C53C1BAC0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64" r="6115"/>
          <a:stretch/>
        </p:blipFill>
        <p:spPr>
          <a:xfrm flipH="1">
            <a:off x="8733932" y="1653503"/>
            <a:ext cx="2968824" cy="1725216"/>
          </a:xfrm>
          <a:prstGeom prst="rect">
            <a:avLst/>
          </a:prstGeom>
        </p:spPr>
      </p:pic>
      <p:sp>
        <p:nvSpPr>
          <p:cNvPr id="95" name="文本框 8">
            <a:extLst>
              <a:ext uri="{FF2B5EF4-FFF2-40B4-BE49-F238E27FC236}">
                <a16:creationId xmlns:a16="http://schemas.microsoft.com/office/drawing/2014/main" id="{F5DB96BC-A48F-45E2-994E-F3E8C17AD5D5}"/>
              </a:ext>
            </a:extLst>
          </p:cNvPr>
          <p:cNvSpPr txBox="1"/>
          <p:nvPr/>
        </p:nvSpPr>
        <p:spPr>
          <a:xfrm>
            <a:off x="4619330" y="1720195"/>
            <a:ext cx="11874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1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roy ExtraBold" panose="00000900000000000000" pitchFamily="50" charset="-52"/>
                <a:ea typeface="等线" panose="02010600030101010101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zh-CN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roy ExtraBold" panose="00000900000000000000" pitchFamily="50" charset="-52"/>
                <a:ea typeface="等线" panose="02010600030101010101" pitchFamily="2" charset="-122"/>
                <a:cs typeface="+mn-cs"/>
              </a:rPr>
              <a:t>МАЛЫШ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zh-CN" sz="12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roy ExtraBold" panose="00000900000000000000" pitchFamily="50" charset="-52"/>
                <a:ea typeface="等线" panose="02010600030101010101" pitchFamily="2" charset="-122"/>
                <a:cs typeface="+mn-cs"/>
              </a:rPr>
              <a:t>7-18 мес</a:t>
            </a:r>
            <a:endParaRPr kumimoji="0" lang="zh-CN" altLang="en-US" sz="1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roy ExtraBold" panose="00000900000000000000" pitchFamily="50" charset="-5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6" name="文本框 8">
            <a:extLst>
              <a:ext uri="{FF2B5EF4-FFF2-40B4-BE49-F238E27FC236}">
                <a16:creationId xmlns:a16="http://schemas.microsoft.com/office/drawing/2014/main" id="{35E7BCB8-2EB0-4DA5-8348-58E94031EC1E}"/>
              </a:ext>
            </a:extLst>
          </p:cNvPr>
          <p:cNvSpPr txBox="1"/>
          <p:nvPr/>
        </p:nvSpPr>
        <p:spPr>
          <a:xfrm>
            <a:off x="8682234" y="1720195"/>
            <a:ext cx="11874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1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roy ExtraBold" panose="00000900000000000000" pitchFamily="50" charset="-52"/>
                <a:ea typeface="等线" panose="02010600030101010101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zh-CN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roy ExtraBold" panose="00000900000000000000" pitchFamily="50" charset="-52"/>
                <a:ea typeface="等线" panose="02010600030101010101" pitchFamily="2" charset="-122"/>
                <a:cs typeface="+mn-cs"/>
              </a:rPr>
              <a:t>МАЛЫШ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zh-CN" sz="12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roy ExtraBold" panose="00000900000000000000" pitchFamily="50" charset="-52"/>
                <a:ea typeface="等线" panose="02010600030101010101" pitchFamily="2" charset="-122"/>
                <a:cs typeface="+mn-cs"/>
              </a:rPr>
              <a:t>1,5-2,5 года</a:t>
            </a:r>
            <a:endParaRPr kumimoji="0" lang="zh-CN" altLang="en-US" sz="1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roy ExtraBold" panose="00000900000000000000" pitchFamily="50" charset="-5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D98ED456-18E7-452F-870E-6C62886EBCEF}"/>
              </a:ext>
            </a:extLst>
          </p:cNvPr>
          <p:cNvSpPr/>
          <p:nvPr/>
        </p:nvSpPr>
        <p:spPr>
          <a:xfrm rot="5400000">
            <a:off x="7297954" y="2109436"/>
            <a:ext cx="154241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roy Light" panose="00000400000000000000" pitchFamily="50" charset="-52"/>
                <a:ea typeface="+mn-ea"/>
                <a:cs typeface="+mn-cs"/>
              </a:rPr>
              <a:t>ценовой сегмент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roy Light" panose="00000400000000000000" pitchFamily="50" charset="-52"/>
              <a:ea typeface="+mn-ea"/>
              <a:cs typeface="+mn-cs"/>
            </a:endParaRPr>
          </a:p>
        </p:txBody>
      </p:sp>
      <p:sp>
        <p:nvSpPr>
          <p:cNvPr id="106" name="Прямоугольник 105">
            <a:extLst>
              <a:ext uri="{FF2B5EF4-FFF2-40B4-BE49-F238E27FC236}">
                <a16:creationId xmlns:a16="http://schemas.microsoft.com/office/drawing/2014/main" id="{7A431E71-195A-4954-A781-610C74459057}"/>
              </a:ext>
            </a:extLst>
          </p:cNvPr>
          <p:cNvSpPr/>
          <p:nvPr/>
        </p:nvSpPr>
        <p:spPr>
          <a:xfrm rot="5400000">
            <a:off x="11215759" y="2109437"/>
            <a:ext cx="154241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roy Light" panose="00000400000000000000" pitchFamily="50" charset="-52"/>
                <a:ea typeface="+mn-ea"/>
                <a:cs typeface="+mn-cs"/>
              </a:rPr>
              <a:t>ценовой сегмент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roy Light" panose="00000400000000000000" pitchFamily="50" charset="-52"/>
              <a:ea typeface="+mn-ea"/>
              <a:cs typeface="+mn-cs"/>
            </a:endParaRPr>
          </a:p>
        </p:txBody>
      </p:sp>
      <p:sp>
        <p:nvSpPr>
          <p:cNvPr id="130" name="Прямоугольник 129">
            <a:extLst>
              <a:ext uri="{FF2B5EF4-FFF2-40B4-BE49-F238E27FC236}">
                <a16:creationId xmlns:a16="http://schemas.microsoft.com/office/drawing/2014/main" id="{EDA8D815-B2E0-448A-90D1-7DDECBC7B009}"/>
              </a:ext>
            </a:extLst>
          </p:cNvPr>
          <p:cNvSpPr/>
          <p:nvPr/>
        </p:nvSpPr>
        <p:spPr>
          <a:xfrm rot="5400000">
            <a:off x="3192663" y="2109438"/>
            <a:ext cx="154241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roy Light" panose="00000400000000000000" pitchFamily="50" charset="-52"/>
                <a:ea typeface="+mn-ea"/>
                <a:cs typeface="+mn-cs"/>
              </a:rPr>
              <a:t>ценовой сегмент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roy Light" panose="00000400000000000000" pitchFamily="50" charset="-52"/>
              <a:ea typeface="+mn-ea"/>
              <a:cs typeface="+mn-cs"/>
            </a:endParaRP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05CA3BCD-6444-4E94-8927-93029A38D7AB}"/>
              </a:ext>
            </a:extLst>
          </p:cNvPr>
          <p:cNvSpPr txBox="1"/>
          <p:nvPr/>
        </p:nvSpPr>
        <p:spPr>
          <a:xfrm>
            <a:off x="10825901" y="1202793"/>
            <a:ext cx="11259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roy ExtraBold" panose="00000900000000000000" pitchFamily="50" charset="-52"/>
                <a:ea typeface="+mn-ea"/>
                <a:cs typeface="+mn-cs"/>
              </a:rPr>
              <a:t>Эконом</a:t>
            </a: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482E4BE3-DA3B-4511-8C01-F2221593A746}"/>
              </a:ext>
            </a:extLst>
          </p:cNvPr>
          <p:cNvSpPr txBox="1"/>
          <p:nvPr/>
        </p:nvSpPr>
        <p:spPr>
          <a:xfrm>
            <a:off x="2650075" y="1202793"/>
            <a:ext cx="13236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roy ExtraBold" panose="00000900000000000000" pitchFamily="50" charset="-52"/>
                <a:ea typeface="+mn-ea"/>
                <a:cs typeface="+mn-cs"/>
              </a:rPr>
              <a:t>Премиум</a:t>
            </a:r>
          </a:p>
        </p:txBody>
      </p:sp>
      <p:cxnSp>
        <p:nvCxnSpPr>
          <p:cNvPr id="9" name="Прямая со стрелкой 8">
            <a:extLst>
              <a:ext uri="{FF2B5EF4-FFF2-40B4-BE49-F238E27FC236}">
                <a16:creationId xmlns:a16="http://schemas.microsoft.com/office/drawing/2014/main" id="{5C795FEA-66D0-4209-AEE7-D0FBF9F018BC}"/>
              </a:ext>
            </a:extLst>
          </p:cNvPr>
          <p:cNvCxnSpPr/>
          <p:nvPr/>
        </p:nvCxnSpPr>
        <p:spPr>
          <a:xfrm flipV="1">
            <a:off x="3516572" y="3675274"/>
            <a:ext cx="1288345" cy="1563311"/>
          </a:xfrm>
          <a:prstGeom prst="straightConnector1">
            <a:avLst/>
          </a:prstGeom>
          <a:ln w="28575">
            <a:solidFill>
              <a:srgbClr val="FC4E8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Прямая со стрелкой 106">
            <a:extLst>
              <a:ext uri="{FF2B5EF4-FFF2-40B4-BE49-F238E27FC236}">
                <a16:creationId xmlns:a16="http://schemas.microsoft.com/office/drawing/2014/main" id="{63DF0B0F-2C28-4C0E-A1C4-8D5D0DF442A0}"/>
              </a:ext>
            </a:extLst>
          </p:cNvPr>
          <p:cNvCxnSpPr>
            <a:cxnSpLocks/>
            <a:stCxn id="42" idx="3"/>
          </p:cNvCxnSpPr>
          <p:nvPr/>
        </p:nvCxnSpPr>
        <p:spPr>
          <a:xfrm flipV="1">
            <a:off x="7588765" y="3675276"/>
            <a:ext cx="1012770" cy="885768"/>
          </a:xfrm>
          <a:prstGeom prst="straightConnector1">
            <a:avLst/>
          </a:prstGeom>
          <a:ln w="28575">
            <a:solidFill>
              <a:srgbClr val="FC4E8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 стрелкой 54">
            <a:extLst>
              <a:ext uri="{FF2B5EF4-FFF2-40B4-BE49-F238E27FC236}">
                <a16:creationId xmlns:a16="http://schemas.microsoft.com/office/drawing/2014/main" id="{F49810DB-3832-40F1-8A1D-B06DD1B14ED6}"/>
              </a:ext>
            </a:extLst>
          </p:cNvPr>
          <p:cNvCxnSpPr/>
          <p:nvPr/>
        </p:nvCxnSpPr>
        <p:spPr>
          <a:xfrm>
            <a:off x="9234585" y="4142925"/>
            <a:ext cx="0" cy="267910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8526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0" grpId="0"/>
      <p:bldP spid="95" grpId="0"/>
      <p:bldP spid="9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 descr="Ростомер детский на стену на прозрачном основании. Наклейка 7*200 см —  купить в интернет-магазине OZON с быстрой доставкой">
            <a:extLst>
              <a:ext uri="{FF2B5EF4-FFF2-40B4-BE49-F238E27FC236}">
                <a16:creationId xmlns:a16="http://schemas.microsoft.com/office/drawing/2014/main" id="{0BF3C6A9-68CB-4C68-99A7-713FBCF570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88" b="99875" l="10000" r="90000">
                        <a14:foregroundMark x1="20083" y1="94132" x2="19833" y2="90012"/>
                        <a14:foregroundMark x1="33667" y1="92260" x2="32750" y2="99875"/>
                        <a14:foregroundMark x1="65417" y1="40075" x2="65417" y2="40075"/>
                        <a14:foregroundMark x1="45167" y1="31586" x2="45167" y2="31586"/>
                        <a14:foregroundMark x1="45583" y1="31835" x2="45583" y2="31835"/>
                        <a14:foregroundMark x1="45833" y1="32459" x2="46250" y2="32959"/>
                        <a14:foregroundMark x1="42750" y1="30712" x2="42750" y2="30712"/>
                        <a14:foregroundMark x1="44917" y1="31336" x2="44917" y2="31336"/>
                        <a14:foregroundMark x1="47417" y1="35955" x2="47417" y2="35955"/>
                        <a14:foregroundMark x1="46500" y1="33333" x2="46500" y2="33333"/>
                        <a14:backgroundMark x1="28250" y1="91386" x2="27833" y2="93633"/>
                        <a14:backgroundMark x1="22750" y1="54931" x2="23333" y2="56929"/>
                        <a14:backgroundMark x1="27833" y1="93633" x2="27500" y2="96380"/>
                        <a14:backgroundMark x1="26917" y1="90637" x2="26417" y2="91136"/>
                        <a14:backgroundMark x1="44250" y1="32210" x2="44250" y2="32210"/>
                        <a14:backgroundMark x1="46250" y1="35830" x2="46250" y2="358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6041"/>
          <a:stretch/>
        </p:blipFill>
        <p:spPr bwMode="auto">
          <a:xfrm>
            <a:off x="5084354" y="973411"/>
            <a:ext cx="7453701" cy="5925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本框 8">
            <a:extLst>
              <a:ext uri="{FF2B5EF4-FFF2-40B4-BE49-F238E27FC236}">
                <a16:creationId xmlns:a16="http://schemas.microsoft.com/office/drawing/2014/main" id="{A74B1768-DD7D-43CD-83B7-787FD8250661}"/>
              </a:ext>
            </a:extLst>
          </p:cNvPr>
          <p:cNvSpPr txBox="1"/>
          <p:nvPr/>
        </p:nvSpPr>
        <p:spPr>
          <a:xfrm>
            <a:off x="473156" y="142414"/>
            <a:ext cx="963116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zh-CN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roy ExtraBold" panose="00000900000000000000" pitchFamily="50" charset="-52"/>
                <a:ea typeface="等线" panose="02010600030101010101" pitchFamily="2" charset="-122"/>
                <a:cs typeface="+mn-cs"/>
              </a:rPr>
              <a:t>САМЫЕ ПОПУЛЯРНЫЕ РАЗМЕРЫ</a:t>
            </a:r>
            <a:endParaRPr kumimoji="0" lang="zh-CN" alt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roy ExtraBold" panose="00000900000000000000" pitchFamily="50" charset="-5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E748FA3-95FD-4EAA-A628-2FB84F32D3C8}"/>
              </a:ext>
            </a:extLst>
          </p:cNvPr>
          <p:cNvSpPr txBox="1"/>
          <p:nvPr/>
        </p:nvSpPr>
        <p:spPr>
          <a:xfrm>
            <a:off x="623033" y="1258421"/>
            <a:ext cx="3027154" cy="338554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roy ExtraBold" panose="00000900000000000000" pitchFamily="50" charset="-52"/>
                <a:ea typeface="+mn-ea"/>
                <a:cs typeface="+mn-cs"/>
              </a:rPr>
              <a:t>ПОДГУЗНИКИ</a:t>
            </a:r>
          </a:p>
        </p:txBody>
      </p: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06ED7F13-EEA7-4C6F-91A8-DDD16A1FA335}"/>
              </a:ext>
            </a:extLst>
          </p:cNvPr>
          <p:cNvSpPr/>
          <p:nvPr/>
        </p:nvSpPr>
        <p:spPr>
          <a:xfrm>
            <a:off x="1388531" y="-2205621"/>
            <a:ext cx="2813161" cy="1350678"/>
          </a:xfrm>
          <a:prstGeom prst="rect">
            <a:avLst/>
          </a:prstGeom>
          <a:noFill/>
          <a:ln w="76200">
            <a:solidFill>
              <a:srgbClr val="FC4E8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38" name="Таблица 37">
            <a:extLst>
              <a:ext uri="{FF2B5EF4-FFF2-40B4-BE49-F238E27FC236}">
                <a16:creationId xmlns:a16="http://schemas.microsoft.com/office/drawing/2014/main" id="{17214DC8-1238-42A5-87B8-E610E5A950D5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83885" y="1685642"/>
          <a:ext cx="3044176" cy="222111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03215">
                  <a:extLst>
                    <a:ext uri="{9D8B030D-6E8A-4147-A177-3AD203B41FA5}">
                      <a16:colId xmlns:a16="http://schemas.microsoft.com/office/drawing/2014/main" val="3189030956"/>
                    </a:ext>
                  </a:extLst>
                </a:gridCol>
                <a:gridCol w="941695">
                  <a:extLst>
                    <a:ext uri="{9D8B030D-6E8A-4147-A177-3AD203B41FA5}">
                      <a16:colId xmlns:a16="http://schemas.microsoft.com/office/drawing/2014/main" val="3078768192"/>
                    </a:ext>
                  </a:extLst>
                </a:gridCol>
                <a:gridCol w="1199266">
                  <a:extLst>
                    <a:ext uri="{9D8B030D-6E8A-4147-A177-3AD203B41FA5}">
                      <a16:colId xmlns:a16="http://schemas.microsoft.com/office/drawing/2014/main" val="2555507975"/>
                    </a:ext>
                  </a:extLst>
                </a:gridCol>
              </a:tblGrid>
              <a:tr h="360000"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>
                          <a:solidFill>
                            <a:srgbClr val="FC4E84"/>
                          </a:solidFill>
                          <a:latin typeface="Gilroy Light" panose="00000400000000000000" pitchFamily="50" charset="-52"/>
                        </a:rPr>
                        <a:t>4/L</a:t>
                      </a:r>
                      <a:r>
                        <a:rPr lang="en-US" sz="1600" b="1" baseline="0" dirty="0">
                          <a:solidFill>
                            <a:srgbClr val="FC4E84"/>
                          </a:solidFill>
                          <a:latin typeface="Gilroy Light" panose="00000400000000000000" pitchFamily="50" charset="-52"/>
                        </a:rPr>
                        <a:t> </a:t>
                      </a:r>
                      <a:endParaRPr lang="ru-RU" sz="1600" b="1" dirty="0">
                        <a:solidFill>
                          <a:srgbClr val="FC4E84"/>
                        </a:solidFill>
                        <a:latin typeface="Gilroy Light" panose="00000400000000000000" pitchFamily="50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>
                          <a:solidFill>
                            <a:srgbClr val="FC4E84"/>
                          </a:solidFill>
                          <a:latin typeface="Gilroy Light" panose="00000400000000000000" pitchFamily="50" charset="-52"/>
                        </a:rPr>
                        <a:t>MAXI</a:t>
                      </a:r>
                      <a:endParaRPr lang="ru-RU" sz="1600" b="1" dirty="0">
                        <a:solidFill>
                          <a:srgbClr val="FC4E84"/>
                        </a:solidFill>
                        <a:latin typeface="Gilroy Light" panose="00000400000000000000" pitchFamily="50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C4E84"/>
                          </a:solidFill>
                          <a:latin typeface="Gilroy Light" panose="00000400000000000000" pitchFamily="50" charset="-52"/>
                        </a:rPr>
                        <a:t>33%</a:t>
                      </a:r>
                      <a:endParaRPr lang="ru-RU" sz="1050" b="1" dirty="0">
                        <a:solidFill>
                          <a:srgbClr val="FC4E84"/>
                        </a:solidFill>
                        <a:latin typeface="Gilroy Light" panose="00000400000000000000" pitchFamily="50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3437924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>
                          <a:solidFill>
                            <a:srgbClr val="FC4E84"/>
                          </a:solidFill>
                          <a:latin typeface="Gilroy Light" panose="00000400000000000000" pitchFamily="50" charset="-52"/>
                        </a:rPr>
                        <a:t>3/M</a:t>
                      </a:r>
                      <a:endParaRPr lang="ru-RU" sz="1600" b="1" dirty="0">
                        <a:solidFill>
                          <a:srgbClr val="FC4E84"/>
                        </a:solidFill>
                        <a:latin typeface="Gilroy Light" panose="00000400000000000000" pitchFamily="50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>
                          <a:solidFill>
                            <a:srgbClr val="FC4E84"/>
                          </a:solidFill>
                          <a:latin typeface="Gilroy Light" panose="00000400000000000000" pitchFamily="50" charset="-52"/>
                        </a:rPr>
                        <a:t>MIDI</a:t>
                      </a:r>
                      <a:endParaRPr lang="ru-RU" sz="1600" b="1" dirty="0">
                        <a:solidFill>
                          <a:srgbClr val="FC4E84"/>
                        </a:solidFill>
                        <a:latin typeface="Gilroy Light" panose="00000400000000000000" pitchFamily="50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C4E84"/>
                          </a:solidFill>
                          <a:latin typeface="Gilroy Light" panose="00000400000000000000" pitchFamily="50" charset="-52"/>
                        </a:rPr>
                        <a:t>25% </a:t>
                      </a:r>
                      <a:endParaRPr lang="ru-RU" sz="1050" b="1" dirty="0">
                        <a:solidFill>
                          <a:srgbClr val="FC4E84"/>
                        </a:solidFill>
                        <a:latin typeface="Gilroy Light" panose="00000400000000000000" pitchFamily="50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0316215"/>
                  </a:ext>
                </a:extLst>
              </a:tr>
              <a:tr h="421116"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solidFill>
                            <a:schemeClr val="tx1"/>
                          </a:solidFill>
                          <a:latin typeface="Gilroy Light" panose="00000400000000000000" pitchFamily="50" charset="-52"/>
                        </a:rPr>
                        <a:t>5/XL </a:t>
                      </a:r>
                      <a:endParaRPr lang="ru-RU" sz="1600" dirty="0">
                        <a:solidFill>
                          <a:schemeClr val="tx1"/>
                        </a:solidFill>
                        <a:latin typeface="Gilroy Light" panose="00000400000000000000" pitchFamily="50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solidFill>
                            <a:schemeClr val="tx1"/>
                          </a:solidFill>
                          <a:latin typeface="Gilroy Light" panose="00000400000000000000" pitchFamily="50" charset="-52"/>
                        </a:rPr>
                        <a:t>JUNIOR</a:t>
                      </a:r>
                      <a:endParaRPr lang="ru-RU" sz="1600" dirty="0">
                        <a:solidFill>
                          <a:schemeClr val="tx1"/>
                        </a:solidFill>
                        <a:latin typeface="Gilroy Light" panose="00000400000000000000" pitchFamily="50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latin typeface="Gilroy Light" panose="00000400000000000000" pitchFamily="50" charset="-52"/>
                        </a:rPr>
                        <a:t>24%</a:t>
                      </a:r>
                      <a:endParaRPr kumimoji="0" lang="ru-RU" sz="10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Gilroy Light" panose="00000400000000000000" pitchFamily="50" charset="-52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3836155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solidFill>
                            <a:schemeClr val="tx1"/>
                          </a:solidFill>
                          <a:latin typeface="Gilroy Light" panose="00000400000000000000" pitchFamily="50" charset="-52"/>
                        </a:rPr>
                        <a:t>1/NB </a:t>
                      </a:r>
                      <a:endParaRPr lang="ru-RU" sz="1600" dirty="0">
                        <a:solidFill>
                          <a:schemeClr val="tx1"/>
                        </a:solidFill>
                        <a:latin typeface="Gilroy Light" panose="00000400000000000000" pitchFamily="50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solidFill>
                            <a:schemeClr val="tx1"/>
                          </a:solidFill>
                          <a:latin typeface="Gilroy Light" panose="00000400000000000000" pitchFamily="50" charset="-52"/>
                        </a:rPr>
                        <a:t>MICRO</a:t>
                      </a:r>
                      <a:endParaRPr lang="ru-RU" sz="1600" dirty="0">
                        <a:solidFill>
                          <a:schemeClr val="tx1"/>
                        </a:solidFill>
                        <a:latin typeface="Gilroy Light" panose="00000400000000000000" pitchFamily="50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Gilroy Light" panose="00000400000000000000" pitchFamily="50" charset="-52"/>
                        </a:rPr>
                        <a:t>11%</a:t>
                      </a:r>
                      <a:endParaRPr lang="ru-RU" sz="1600" dirty="0">
                        <a:solidFill>
                          <a:schemeClr val="tx1"/>
                        </a:solidFill>
                        <a:latin typeface="Gilroy Light" panose="00000400000000000000" pitchFamily="50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5241103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solidFill>
                            <a:schemeClr val="tx1"/>
                          </a:solidFill>
                          <a:latin typeface="Gilroy Light" panose="00000400000000000000" pitchFamily="50" charset="-52"/>
                        </a:rPr>
                        <a:t>2/S </a:t>
                      </a:r>
                      <a:endParaRPr lang="ru-RU" sz="1600" dirty="0">
                        <a:solidFill>
                          <a:schemeClr val="tx1"/>
                        </a:solidFill>
                        <a:latin typeface="Gilroy Light" panose="00000400000000000000" pitchFamily="50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solidFill>
                            <a:schemeClr val="tx1"/>
                          </a:solidFill>
                          <a:latin typeface="Gilroy Light" panose="00000400000000000000" pitchFamily="50" charset="-52"/>
                        </a:rPr>
                        <a:t>MINI</a:t>
                      </a:r>
                      <a:endParaRPr lang="ru-RU" sz="1600" dirty="0">
                        <a:solidFill>
                          <a:schemeClr val="tx1"/>
                        </a:solidFill>
                        <a:latin typeface="Gilroy Light" panose="00000400000000000000" pitchFamily="50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Gilroy Light" panose="00000400000000000000" pitchFamily="50" charset="-52"/>
                        </a:rPr>
                        <a:t>2%</a:t>
                      </a:r>
                      <a:endParaRPr lang="ru-RU" sz="1600" dirty="0">
                        <a:solidFill>
                          <a:schemeClr val="tx1"/>
                        </a:solidFill>
                        <a:latin typeface="Gilroy Light" panose="00000400000000000000" pitchFamily="50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1261612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solidFill>
                            <a:schemeClr val="tx1"/>
                          </a:solidFill>
                          <a:latin typeface="Gilroy Light" panose="00000400000000000000" pitchFamily="50" charset="-52"/>
                        </a:rPr>
                        <a:t>6/XXL </a:t>
                      </a:r>
                      <a:endParaRPr lang="ru-RU" sz="1600" dirty="0">
                        <a:solidFill>
                          <a:schemeClr val="tx1"/>
                        </a:solidFill>
                        <a:latin typeface="Gilroy Light" panose="00000400000000000000" pitchFamily="50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solidFill>
                            <a:schemeClr val="tx1"/>
                          </a:solidFill>
                          <a:latin typeface="Gilroy Light" panose="00000400000000000000" pitchFamily="50" charset="-52"/>
                        </a:rPr>
                        <a:t>LARGE</a:t>
                      </a:r>
                      <a:endParaRPr lang="ru-RU" sz="1600" dirty="0">
                        <a:solidFill>
                          <a:schemeClr val="tx1"/>
                        </a:solidFill>
                        <a:latin typeface="Gilroy Light" panose="00000400000000000000" pitchFamily="50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Gilroy Light" panose="00000400000000000000" pitchFamily="50" charset="-52"/>
                        </a:rPr>
                        <a:t>0,7%</a:t>
                      </a:r>
                      <a:endParaRPr lang="ru-RU" sz="1600" dirty="0">
                        <a:solidFill>
                          <a:schemeClr val="tx1"/>
                        </a:solidFill>
                        <a:latin typeface="Gilroy Light" panose="00000400000000000000" pitchFamily="50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3399104"/>
                  </a:ext>
                </a:extLst>
              </a:tr>
            </a:tbl>
          </a:graphicData>
        </a:graphic>
      </p:graphicFrame>
      <p:sp>
        <p:nvSpPr>
          <p:cNvPr id="39" name="TextBox 38">
            <a:extLst>
              <a:ext uri="{FF2B5EF4-FFF2-40B4-BE49-F238E27FC236}">
                <a16:creationId xmlns:a16="http://schemas.microsoft.com/office/drawing/2014/main" id="{50DF82C0-5A6E-4F5F-8A79-75A94C33FB87}"/>
              </a:ext>
            </a:extLst>
          </p:cNvPr>
          <p:cNvSpPr txBox="1"/>
          <p:nvPr/>
        </p:nvSpPr>
        <p:spPr>
          <a:xfrm>
            <a:off x="592396" y="4280435"/>
            <a:ext cx="3027154" cy="338554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roy ExtraBold" panose="00000900000000000000" pitchFamily="50" charset="-52"/>
                <a:ea typeface="+mn-ea"/>
                <a:cs typeface="+mn-cs"/>
              </a:rPr>
              <a:t>ТРУСИКИ</a:t>
            </a:r>
          </a:p>
        </p:txBody>
      </p:sp>
      <p:graphicFrame>
        <p:nvGraphicFramePr>
          <p:cNvPr id="40" name="Таблица 39">
            <a:extLst>
              <a:ext uri="{FF2B5EF4-FFF2-40B4-BE49-F238E27FC236}">
                <a16:creationId xmlns:a16="http://schemas.microsoft.com/office/drawing/2014/main" id="{3A42A90B-D836-4BB4-B631-2F85B330A4BC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83885" y="4708498"/>
          <a:ext cx="3044176" cy="150111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03215">
                  <a:extLst>
                    <a:ext uri="{9D8B030D-6E8A-4147-A177-3AD203B41FA5}">
                      <a16:colId xmlns:a16="http://schemas.microsoft.com/office/drawing/2014/main" val="3189030956"/>
                    </a:ext>
                  </a:extLst>
                </a:gridCol>
                <a:gridCol w="941695">
                  <a:extLst>
                    <a:ext uri="{9D8B030D-6E8A-4147-A177-3AD203B41FA5}">
                      <a16:colId xmlns:a16="http://schemas.microsoft.com/office/drawing/2014/main" val="3078768192"/>
                    </a:ext>
                  </a:extLst>
                </a:gridCol>
                <a:gridCol w="1199266">
                  <a:extLst>
                    <a:ext uri="{9D8B030D-6E8A-4147-A177-3AD203B41FA5}">
                      <a16:colId xmlns:a16="http://schemas.microsoft.com/office/drawing/2014/main" val="2555507975"/>
                    </a:ext>
                  </a:extLst>
                </a:gridCol>
              </a:tblGrid>
              <a:tr h="360000"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>
                          <a:solidFill>
                            <a:srgbClr val="FC4E84"/>
                          </a:solidFill>
                          <a:latin typeface="Gilroy Light" panose="00000400000000000000" pitchFamily="50" charset="-52"/>
                        </a:rPr>
                        <a:t>4/L</a:t>
                      </a:r>
                      <a:r>
                        <a:rPr lang="en-US" sz="1600" b="1" baseline="0" dirty="0">
                          <a:solidFill>
                            <a:srgbClr val="FC4E84"/>
                          </a:solidFill>
                          <a:latin typeface="Gilroy Light" panose="00000400000000000000" pitchFamily="50" charset="-52"/>
                        </a:rPr>
                        <a:t> </a:t>
                      </a:r>
                      <a:endParaRPr lang="ru-RU" sz="1600" b="1" dirty="0">
                        <a:solidFill>
                          <a:srgbClr val="FC4E84"/>
                        </a:solidFill>
                        <a:latin typeface="Gilroy Light" panose="00000400000000000000" pitchFamily="50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>
                          <a:solidFill>
                            <a:srgbClr val="FC4E84"/>
                          </a:solidFill>
                          <a:latin typeface="Gilroy Light" panose="00000400000000000000" pitchFamily="50" charset="-52"/>
                        </a:rPr>
                        <a:t>MAXI</a:t>
                      </a:r>
                      <a:endParaRPr lang="ru-RU" sz="1600" b="1" dirty="0">
                        <a:solidFill>
                          <a:srgbClr val="FC4E84"/>
                        </a:solidFill>
                        <a:latin typeface="Gilroy Light" panose="00000400000000000000" pitchFamily="50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C4E84"/>
                          </a:solidFill>
                          <a:latin typeface="Gilroy Light" panose="00000400000000000000" pitchFamily="50" charset="-52"/>
                        </a:rPr>
                        <a:t>3</a:t>
                      </a:r>
                      <a:r>
                        <a:rPr lang="ru-RU" sz="1600" b="1" dirty="0">
                          <a:solidFill>
                            <a:srgbClr val="FC4E84"/>
                          </a:solidFill>
                          <a:latin typeface="Gilroy Light" panose="00000400000000000000" pitchFamily="50" charset="-52"/>
                        </a:rPr>
                        <a:t>6</a:t>
                      </a:r>
                      <a:r>
                        <a:rPr lang="en-US" sz="1600" b="1" dirty="0">
                          <a:solidFill>
                            <a:srgbClr val="FC4E84"/>
                          </a:solidFill>
                          <a:latin typeface="Gilroy Light" panose="00000400000000000000" pitchFamily="50" charset="-52"/>
                        </a:rPr>
                        <a:t>%</a:t>
                      </a:r>
                      <a:endParaRPr lang="ru-RU" sz="1050" b="1" dirty="0">
                        <a:solidFill>
                          <a:srgbClr val="FC4E84"/>
                        </a:solidFill>
                        <a:latin typeface="Gilroy Light" panose="00000400000000000000" pitchFamily="50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3437924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>
                          <a:solidFill>
                            <a:srgbClr val="FC4E84"/>
                          </a:solidFill>
                          <a:latin typeface="Gilroy Light" panose="00000400000000000000" pitchFamily="50" charset="-52"/>
                        </a:rPr>
                        <a:t>5/XL </a:t>
                      </a:r>
                      <a:endParaRPr lang="ru-RU" sz="1600" b="1" dirty="0">
                        <a:solidFill>
                          <a:srgbClr val="FC4E84"/>
                        </a:solidFill>
                        <a:latin typeface="Gilroy Light" panose="00000400000000000000" pitchFamily="50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>
                          <a:solidFill>
                            <a:srgbClr val="FC4E84"/>
                          </a:solidFill>
                          <a:latin typeface="Gilroy Light" panose="00000400000000000000" pitchFamily="50" charset="-52"/>
                        </a:rPr>
                        <a:t>JUNIOR</a:t>
                      </a:r>
                      <a:endParaRPr lang="ru-RU" sz="1600" b="1" dirty="0">
                        <a:solidFill>
                          <a:srgbClr val="FC4E84"/>
                        </a:solidFill>
                        <a:latin typeface="Gilroy Light" panose="00000400000000000000" pitchFamily="50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>
                          <a:solidFill>
                            <a:srgbClr val="FC4E84"/>
                          </a:solidFill>
                          <a:latin typeface="Gilroy Light" panose="00000400000000000000" pitchFamily="50" charset="-52"/>
                        </a:rPr>
                        <a:t>32</a:t>
                      </a:r>
                      <a:r>
                        <a:rPr lang="en-US" sz="1600" b="1" dirty="0">
                          <a:solidFill>
                            <a:srgbClr val="FC4E84"/>
                          </a:solidFill>
                          <a:latin typeface="Gilroy Light" panose="00000400000000000000" pitchFamily="50" charset="-52"/>
                        </a:rPr>
                        <a:t>%</a:t>
                      </a:r>
                      <a:endParaRPr kumimoji="0" lang="ru-RU" sz="105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C4E84"/>
                        </a:solidFill>
                        <a:effectLst/>
                        <a:uLnTx/>
                        <a:uFillTx/>
                        <a:latin typeface="Gilroy Light" panose="00000400000000000000" pitchFamily="50" charset="-52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0316215"/>
                  </a:ext>
                </a:extLst>
              </a:tr>
              <a:tr h="421116"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solidFill>
                            <a:schemeClr val="tx1"/>
                          </a:solidFill>
                          <a:latin typeface="Gilroy Light" panose="00000400000000000000" pitchFamily="50" charset="-52"/>
                        </a:rPr>
                        <a:t>6/XXL </a:t>
                      </a:r>
                      <a:endParaRPr lang="ru-RU" sz="1600" dirty="0">
                        <a:solidFill>
                          <a:schemeClr val="tx1"/>
                        </a:solidFill>
                        <a:latin typeface="Gilroy Light" panose="00000400000000000000" pitchFamily="50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solidFill>
                            <a:schemeClr val="tx1"/>
                          </a:solidFill>
                          <a:latin typeface="Gilroy Light" panose="00000400000000000000" pitchFamily="50" charset="-52"/>
                        </a:rPr>
                        <a:t>LARGE</a:t>
                      </a:r>
                      <a:endParaRPr lang="ru-RU" sz="1600" dirty="0">
                        <a:solidFill>
                          <a:schemeClr val="tx1"/>
                        </a:solidFill>
                        <a:latin typeface="Gilroy Light" panose="00000400000000000000" pitchFamily="50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Gilroy Light" panose="00000400000000000000" pitchFamily="50" charset="-52"/>
                        </a:rPr>
                        <a:t>1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latin typeface="Gilroy Light" panose="00000400000000000000" pitchFamily="50" charset="-52"/>
                        </a:rPr>
                        <a:t>7%</a:t>
                      </a:r>
                      <a:endParaRPr lang="ru-RU" sz="1600" dirty="0">
                        <a:solidFill>
                          <a:schemeClr val="tx1"/>
                        </a:solidFill>
                        <a:latin typeface="Gilroy Light" panose="00000400000000000000" pitchFamily="50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3836155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l"/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Gilroy Light" panose="00000400000000000000" pitchFamily="50" charset="-52"/>
                        </a:rPr>
                        <a:t>3/M</a:t>
                      </a:r>
                      <a:endParaRPr lang="ru-RU" sz="1600" b="0" dirty="0">
                        <a:solidFill>
                          <a:schemeClr val="tx1"/>
                        </a:solidFill>
                        <a:latin typeface="Gilroy Light" panose="00000400000000000000" pitchFamily="50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Gilroy Light" panose="00000400000000000000" pitchFamily="50" charset="-52"/>
                        </a:rPr>
                        <a:t>MIDI</a:t>
                      </a:r>
                      <a:endParaRPr lang="ru-RU" sz="1600" b="0" dirty="0">
                        <a:solidFill>
                          <a:schemeClr val="tx1"/>
                        </a:solidFill>
                        <a:latin typeface="Gilroy Light" panose="00000400000000000000" pitchFamily="50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>
                          <a:solidFill>
                            <a:schemeClr val="tx1"/>
                          </a:solidFill>
                          <a:latin typeface="Gilroy Light" panose="00000400000000000000" pitchFamily="50" charset="-52"/>
                        </a:rPr>
                        <a:t>14</a:t>
                      </a:r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Gilroy Light" panose="00000400000000000000" pitchFamily="50" charset="-52"/>
                        </a:rPr>
                        <a:t>% </a:t>
                      </a:r>
                      <a:endParaRPr lang="ru-RU" sz="1050" b="0" dirty="0">
                        <a:solidFill>
                          <a:schemeClr val="tx1"/>
                        </a:solidFill>
                        <a:latin typeface="Gilroy Light" panose="00000400000000000000" pitchFamily="50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5241103"/>
                  </a:ext>
                </a:extLst>
              </a:tr>
            </a:tbl>
          </a:graphicData>
        </a:graphic>
      </p:graphicFrame>
      <p:graphicFrame>
        <p:nvGraphicFramePr>
          <p:cNvPr id="41" name="Таблица 40">
            <a:extLst>
              <a:ext uri="{FF2B5EF4-FFF2-40B4-BE49-F238E27FC236}">
                <a16:creationId xmlns:a16="http://schemas.microsoft.com/office/drawing/2014/main" id="{ABBE7F04-670D-498D-9EA4-86C89638A4E6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4334856" y="1685642"/>
          <a:ext cx="3044176" cy="24573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80946">
                  <a:extLst>
                    <a:ext uri="{9D8B030D-6E8A-4147-A177-3AD203B41FA5}">
                      <a16:colId xmlns:a16="http://schemas.microsoft.com/office/drawing/2014/main" val="3189030956"/>
                    </a:ext>
                  </a:extLst>
                </a:gridCol>
                <a:gridCol w="1083733">
                  <a:extLst>
                    <a:ext uri="{9D8B030D-6E8A-4147-A177-3AD203B41FA5}">
                      <a16:colId xmlns:a16="http://schemas.microsoft.com/office/drawing/2014/main" val="3078768192"/>
                    </a:ext>
                  </a:extLst>
                </a:gridCol>
                <a:gridCol w="679497">
                  <a:extLst>
                    <a:ext uri="{9D8B030D-6E8A-4147-A177-3AD203B41FA5}">
                      <a16:colId xmlns:a16="http://schemas.microsoft.com/office/drawing/2014/main" val="2555507975"/>
                    </a:ext>
                  </a:extLst>
                </a:gridCol>
              </a:tblGrid>
              <a:tr h="360000"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>
                          <a:solidFill>
                            <a:srgbClr val="FC4E84"/>
                          </a:solidFill>
                          <a:latin typeface="Gilroy Light" panose="00000400000000000000" pitchFamily="50" charset="-52"/>
                        </a:rPr>
                        <a:t>MEGA</a:t>
                      </a:r>
                      <a:endParaRPr lang="ru-RU" sz="1600" b="1" dirty="0">
                        <a:solidFill>
                          <a:srgbClr val="FC4E84"/>
                        </a:solidFill>
                        <a:latin typeface="Gilroy Light" panose="00000400000000000000" pitchFamily="50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>
                          <a:solidFill>
                            <a:srgbClr val="FC4E84"/>
                          </a:solidFill>
                          <a:latin typeface="Gilroy Light" panose="00000400000000000000" pitchFamily="50" charset="-52"/>
                        </a:rPr>
                        <a:t>61-98 </a:t>
                      </a:r>
                      <a:r>
                        <a:rPr lang="ru-RU" sz="1600" b="1" dirty="0">
                          <a:solidFill>
                            <a:srgbClr val="FC4E84"/>
                          </a:solidFill>
                          <a:latin typeface="Gilroy Light" panose="00000400000000000000" pitchFamily="50" charset="-52"/>
                        </a:rPr>
                        <a:t>шт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FC4E84"/>
                          </a:solidFill>
                          <a:latin typeface="Gilroy Light" panose="00000400000000000000" pitchFamily="50" charset="-52"/>
                        </a:rPr>
                        <a:t>48</a:t>
                      </a:r>
                      <a:r>
                        <a:rPr lang="en-US" sz="1600" b="1" dirty="0">
                          <a:solidFill>
                            <a:srgbClr val="FC4E84"/>
                          </a:solidFill>
                          <a:latin typeface="Gilroy Light" panose="00000400000000000000" pitchFamily="50" charset="-52"/>
                        </a:rPr>
                        <a:t>%</a:t>
                      </a:r>
                      <a:endParaRPr lang="ru-RU" sz="1050" b="1" dirty="0">
                        <a:solidFill>
                          <a:srgbClr val="FC4E84"/>
                        </a:solidFill>
                        <a:latin typeface="Gilroy Light" panose="00000400000000000000" pitchFamily="50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3437924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>
                          <a:solidFill>
                            <a:srgbClr val="FC4E84"/>
                          </a:solidFill>
                          <a:latin typeface="Gilroy Light" panose="00000400000000000000" pitchFamily="50" charset="-52"/>
                        </a:rPr>
                        <a:t>SMALL</a:t>
                      </a:r>
                      <a:endParaRPr lang="ru-RU" sz="1600" b="1" dirty="0">
                        <a:solidFill>
                          <a:srgbClr val="FC4E84"/>
                        </a:solidFill>
                        <a:latin typeface="Gilroy Light" panose="00000400000000000000" pitchFamily="50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b="1" dirty="0">
                          <a:solidFill>
                            <a:srgbClr val="FC4E84"/>
                          </a:solidFill>
                          <a:latin typeface="Gilroy Light" panose="00000400000000000000" pitchFamily="50" charset="-52"/>
                        </a:rPr>
                        <a:t>1-26 шт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C4E84"/>
                          </a:solidFill>
                          <a:latin typeface="Gilroy Light" panose="00000400000000000000" pitchFamily="50" charset="-52"/>
                        </a:rPr>
                        <a:t>2</a:t>
                      </a:r>
                      <a:r>
                        <a:rPr lang="ru-RU" sz="1600" b="1" dirty="0">
                          <a:solidFill>
                            <a:srgbClr val="FC4E84"/>
                          </a:solidFill>
                          <a:latin typeface="Gilroy Light" panose="00000400000000000000" pitchFamily="50" charset="-52"/>
                        </a:rPr>
                        <a:t>1</a:t>
                      </a:r>
                      <a:r>
                        <a:rPr lang="en-US" sz="1600" b="1" dirty="0">
                          <a:solidFill>
                            <a:srgbClr val="FC4E84"/>
                          </a:solidFill>
                          <a:latin typeface="Gilroy Light" panose="00000400000000000000" pitchFamily="50" charset="-52"/>
                        </a:rPr>
                        <a:t>% </a:t>
                      </a:r>
                      <a:endParaRPr lang="ru-RU" sz="1050" b="1" dirty="0">
                        <a:solidFill>
                          <a:srgbClr val="FC4E84"/>
                        </a:solidFill>
                        <a:latin typeface="Gilroy Light" panose="00000400000000000000" pitchFamily="50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0316215"/>
                  </a:ext>
                </a:extLst>
              </a:tr>
              <a:tr h="421116"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solidFill>
                            <a:schemeClr val="tx1"/>
                          </a:solidFill>
                          <a:latin typeface="Gilroy Light" panose="00000400000000000000" pitchFamily="50" charset="-52"/>
                        </a:rPr>
                        <a:t>JUMBO</a:t>
                      </a:r>
                      <a:endParaRPr lang="ru-RU" sz="1600" dirty="0">
                        <a:solidFill>
                          <a:schemeClr val="tx1"/>
                        </a:solidFill>
                        <a:latin typeface="Gilroy Light" panose="00000400000000000000" pitchFamily="50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dirty="0">
                          <a:solidFill>
                            <a:schemeClr val="tx1"/>
                          </a:solidFill>
                          <a:latin typeface="Gilroy Light" panose="00000400000000000000" pitchFamily="50" charset="-52"/>
                        </a:rPr>
                        <a:t>47-60 шт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latin typeface="Gilroy Light" panose="00000400000000000000" pitchFamily="50" charset="-52"/>
                        </a:rPr>
                        <a:t>18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latin typeface="Gilroy Light" panose="00000400000000000000" pitchFamily="50" charset="-52"/>
                        </a:rPr>
                        <a:t>%</a:t>
                      </a:r>
                      <a:endParaRPr kumimoji="0" lang="ru-RU" sz="10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Gilroy Light" panose="00000400000000000000" pitchFamily="50" charset="-52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3836155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solidFill>
                            <a:schemeClr val="tx1"/>
                          </a:solidFill>
                          <a:latin typeface="Gilroy Light" panose="00000400000000000000" pitchFamily="50" charset="-52"/>
                        </a:rPr>
                        <a:t>STANDARD</a:t>
                      </a:r>
                      <a:endParaRPr lang="ru-RU" sz="1600" dirty="0">
                        <a:solidFill>
                          <a:schemeClr val="tx1"/>
                        </a:solidFill>
                        <a:latin typeface="Gilroy Light" panose="00000400000000000000" pitchFamily="50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dirty="0">
                          <a:solidFill>
                            <a:schemeClr val="tx1"/>
                          </a:solidFill>
                          <a:latin typeface="Gilroy Light" panose="00000400000000000000" pitchFamily="50" charset="-52"/>
                        </a:rPr>
                        <a:t>27-46 шт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Gilroy Light" panose="00000400000000000000" pitchFamily="50" charset="-52"/>
                        </a:rPr>
                        <a:t>8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latin typeface="Gilroy Light" panose="00000400000000000000" pitchFamily="50" charset="-52"/>
                        </a:rPr>
                        <a:t>%</a:t>
                      </a:r>
                      <a:endParaRPr lang="ru-RU" sz="1600" dirty="0">
                        <a:solidFill>
                          <a:schemeClr val="tx1"/>
                        </a:solidFill>
                        <a:latin typeface="Gilroy Light" panose="00000400000000000000" pitchFamily="50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5241103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solidFill>
                            <a:schemeClr val="tx1"/>
                          </a:solidFill>
                          <a:latin typeface="Gilroy Light" panose="00000400000000000000" pitchFamily="50" charset="-52"/>
                        </a:rPr>
                        <a:t>GIGA</a:t>
                      </a:r>
                      <a:endParaRPr lang="ru-RU" sz="1600" dirty="0">
                        <a:solidFill>
                          <a:schemeClr val="tx1"/>
                        </a:solidFill>
                        <a:latin typeface="Gilroy Light" panose="00000400000000000000" pitchFamily="50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solidFill>
                            <a:schemeClr val="tx1"/>
                          </a:solidFill>
                          <a:latin typeface="Gilroy Light" panose="00000400000000000000" pitchFamily="50" charset="-52"/>
                        </a:rPr>
                        <a:t>&gt;99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latin typeface="Gilroy Light" panose="00000400000000000000" pitchFamily="50" charset="-52"/>
                        </a:rPr>
                        <a:t> шт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Gilroy Light" panose="00000400000000000000" pitchFamily="50" charset="-52"/>
                        </a:rPr>
                        <a:t>5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latin typeface="Gilroy Light" panose="00000400000000000000" pitchFamily="50" charset="-52"/>
                        </a:rPr>
                        <a:t>%</a:t>
                      </a:r>
                      <a:endParaRPr lang="ru-RU" sz="1600" dirty="0">
                        <a:solidFill>
                          <a:schemeClr val="tx1"/>
                        </a:solidFill>
                        <a:latin typeface="Gilroy Light" panose="00000400000000000000" pitchFamily="50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1261612"/>
                  </a:ext>
                </a:extLst>
              </a:tr>
            </a:tbl>
          </a:graphicData>
        </a:graphic>
      </p:graphicFrame>
      <p:sp>
        <p:nvSpPr>
          <p:cNvPr id="46" name="TextBox 45">
            <a:extLst>
              <a:ext uri="{FF2B5EF4-FFF2-40B4-BE49-F238E27FC236}">
                <a16:creationId xmlns:a16="http://schemas.microsoft.com/office/drawing/2014/main" id="{86BB14F3-217B-42E4-B140-EE121FD1E6E7}"/>
              </a:ext>
            </a:extLst>
          </p:cNvPr>
          <p:cNvSpPr txBox="1"/>
          <p:nvPr/>
        </p:nvSpPr>
        <p:spPr>
          <a:xfrm>
            <a:off x="4346167" y="1258421"/>
            <a:ext cx="3027154" cy="338554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roy ExtraBold" panose="00000900000000000000" pitchFamily="50" charset="-52"/>
                <a:ea typeface="+mn-ea"/>
                <a:cs typeface="+mn-cs"/>
              </a:rPr>
              <a:t>Доли по формату упаковок</a:t>
            </a:r>
          </a:p>
        </p:txBody>
      </p:sp>
      <p:graphicFrame>
        <p:nvGraphicFramePr>
          <p:cNvPr id="47" name="Таблица 46">
            <a:extLst>
              <a:ext uri="{FF2B5EF4-FFF2-40B4-BE49-F238E27FC236}">
                <a16:creationId xmlns:a16="http://schemas.microsoft.com/office/drawing/2014/main" id="{52AEE25A-B74E-4AF2-8092-E4E998684CBE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4334856" y="4708498"/>
          <a:ext cx="3120193" cy="24573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12933">
                  <a:extLst>
                    <a:ext uri="{9D8B030D-6E8A-4147-A177-3AD203B41FA5}">
                      <a16:colId xmlns:a16="http://schemas.microsoft.com/office/drawing/2014/main" val="3189030956"/>
                    </a:ext>
                  </a:extLst>
                </a:gridCol>
                <a:gridCol w="1110795">
                  <a:extLst>
                    <a:ext uri="{9D8B030D-6E8A-4147-A177-3AD203B41FA5}">
                      <a16:colId xmlns:a16="http://schemas.microsoft.com/office/drawing/2014/main" val="3078768192"/>
                    </a:ext>
                  </a:extLst>
                </a:gridCol>
                <a:gridCol w="696465">
                  <a:extLst>
                    <a:ext uri="{9D8B030D-6E8A-4147-A177-3AD203B41FA5}">
                      <a16:colId xmlns:a16="http://schemas.microsoft.com/office/drawing/2014/main" val="2555507975"/>
                    </a:ext>
                  </a:extLst>
                </a:gridCol>
              </a:tblGrid>
              <a:tr h="360000"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>
                          <a:solidFill>
                            <a:srgbClr val="FC4E84"/>
                          </a:solidFill>
                          <a:latin typeface="Gilroy Light" panose="00000400000000000000" pitchFamily="50" charset="-52"/>
                        </a:rPr>
                        <a:t>JUMBO</a:t>
                      </a:r>
                      <a:endParaRPr lang="ru-RU" sz="1600" b="1" dirty="0">
                        <a:solidFill>
                          <a:srgbClr val="FC4E84"/>
                        </a:solidFill>
                        <a:latin typeface="Gilroy Light" panose="00000400000000000000" pitchFamily="50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b="1" dirty="0">
                          <a:solidFill>
                            <a:srgbClr val="FC4E84"/>
                          </a:solidFill>
                          <a:latin typeface="Gilroy Light" panose="00000400000000000000" pitchFamily="50" charset="-52"/>
                        </a:rPr>
                        <a:t>47-60 шт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>
                          <a:solidFill>
                            <a:srgbClr val="FC4E84"/>
                          </a:solidFill>
                          <a:latin typeface="Gilroy Light" panose="00000400000000000000" pitchFamily="50" charset="-52"/>
                        </a:rPr>
                        <a:t>18</a:t>
                      </a:r>
                      <a:r>
                        <a:rPr lang="en-US" sz="1600" b="1" dirty="0">
                          <a:solidFill>
                            <a:srgbClr val="FC4E84"/>
                          </a:solidFill>
                          <a:latin typeface="Gilroy Light" panose="00000400000000000000" pitchFamily="50" charset="-52"/>
                        </a:rPr>
                        <a:t>%</a:t>
                      </a:r>
                      <a:endParaRPr kumimoji="0" lang="ru-RU" sz="105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C4E84"/>
                        </a:solidFill>
                        <a:effectLst/>
                        <a:uLnTx/>
                        <a:uFillTx/>
                        <a:latin typeface="Gilroy Light" panose="00000400000000000000" pitchFamily="50" charset="-52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3437924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>
                          <a:solidFill>
                            <a:srgbClr val="FC4E84"/>
                          </a:solidFill>
                          <a:latin typeface="Gilroy Light" panose="00000400000000000000" pitchFamily="50" charset="-52"/>
                        </a:rPr>
                        <a:t>SMALL</a:t>
                      </a:r>
                      <a:endParaRPr lang="ru-RU" sz="1600" b="1" dirty="0">
                        <a:solidFill>
                          <a:srgbClr val="FC4E84"/>
                        </a:solidFill>
                        <a:latin typeface="Gilroy Light" panose="00000400000000000000" pitchFamily="50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b="1" dirty="0">
                          <a:solidFill>
                            <a:srgbClr val="FC4E84"/>
                          </a:solidFill>
                          <a:latin typeface="Gilroy Light" panose="00000400000000000000" pitchFamily="50" charset="-52"/>
                        </a:rPr>
                        <a:t>1-26 шт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C4E84"/>
                          </a:solidFill>
                          <a:latin typeface="Gilroy Light" panose="00000400000000000000" pitchFamily="50" charset="-52"/>
                        </a:rPr>
                        <a:t>2</a:t>
                      </a:r>
                      <a:r>
                        <a:rPr lang="ru-RU" sz="1600" b="1" dirty="0">
                          <a:solidFill>
                            <a:srgbClr val="FC4E84"/>
                          </a:solidFill>
                          <a:latin typeface="Gilroy Light" panose="00000400000000000000" pitchFamily="50" charset="-52"/>
                        </a:rPr>
                        <a:t>1</a:t>
                      </a:r>
                      <a:r>
                        <a:rPr lang="en-US" sz="1600" b="1" dirty="0">
                          <a:solidFill>
                            <a:srgbClr val="FC4E84"/>
                          </a:solidFill>
                          <a:latin typeface="Gilroy Light" panose="00000400000000000000" pitchFamily="50" charset="-52"/>
                        </a:rPr>
                        <a:t>% </a:t>
                      </a:r>
                      <a:endParaRPr lang="ru-RU" sz="1050" b="1" dirty="0">
                        <a:solidFill>
                          <a:srgbClr val="FC4E84"/>
                        </a:solidFill>
                        <a:latin typeface="Gilroy Light" panose="00000400000000000000" pitchFamily="50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0316215"/>
                  </a:ext>
                </a:extLst>
              </a:tr>
              <a:tr h="421116"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solidFill>
                            <a:schemeClr val="tx1"/>
                          </a:solidFill>
                          <a:latin typeface="Gilroy Light" panose="00000400000000000000" pitchFamily="50" charset="-52"/>
                        </a:rPr>
                        <a:t>JUMBO</a:t>
                      </a:r>
                      <a:endParaRPr lang="ru-RU" sz="1600" dirty="0">
                        <a:solidFill>
                          <a:schemeClr val="tx1"/>
                        </a:solidFill>
                        <a:latin typeface="Gilroy Light" panose="00000400000000000000" pitchFamily="50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dirty="0">
                          <a:solidFill>
                            <a:schemeClr val="tx1"/>
                          </a:solidFill>
                          <a:latin typeface="Gilroy Light" panose="00000400000000000000" pitchFamily="50" charset="-52"/>
                        </a:rPr>
                        <a:t>47-60 шт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latin typeface="Gilroy Light" panose="00000400000000000000" pitchFamily="50" charset="-52"/>
                        </a:rPr>
                        <a:t>18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latin typeface="Gilroy Light" panose="00000400000000000000" pitchFamily="50" charset="-52"/>
                        </a:rPr>
                        <a:t>%</a:t>
                      </a:r>
                      <a:endParaRPr kumimoji="0" lang="ru-RU" sz="10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Gilroy Light" panose="00000400000000000000" pitchFamily="50" charset="-52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3836155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solidFill>
                            <a:schemeClr val="tx1"/>
                          </a:solidFill>
                          <a:latin typeface="Gilroy Light" panose="00000400000000000000" pitchFamily="50" charset="-52"/>
                        </a:rPr>
                        <a:t>STANDARD</a:t>
                      </a:r>
                      <a:endParaRPr lang="ru-RU" sz="1600" dirty="0">
                        <a:solidFill>
                          <a:schemeClr val="tx1"/>
                        </a:solidFill>
                        <a:latin typeface="Gilroy Light" panose="00000400000000000000" pitchFamily="50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dirty="0">
                          <a:solidFill>
                            <a:schemeClr val="tx1"/>
                          </a:solidFill>
                          <a:latin typeface="Gilroy Light" panose="00000400000000000000" pitchFamily="50" charset="-52"/>
                        </a:rPr>
                        <a:t>27-46 шт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Gilroy Light" panose="00000400000000000000" pitchFamily="50" charset="-52"/>
                        </a:rPr>
                        <a:t>8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latin typeface="Gilroy Light" panose="00000400000000000000" pitchFamily="50" charset="-52"/>
                        </a:rPr>
                        <a:t>%</a:t>
                      </a:r>
                      <a:endParaRPr lang="ru-RU" sz="1600" dirty="0">
                        <a:solidFill>
                          <a:schemeClr val="tx1"/>
                        </a:solidFill>
                        <a:latin typeface="Gilroy Light" panose="00000400000000000000" pitchFamily="50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5241103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solidFill>
                            <a:schemeClr val="tx1"/>
                          </a:solidFill>
                          <a:latin typeface="Gilroy Light" panose="00000400000000000000" pitchFamily="50" charset="-52"/>
                        </a:rPr>
                        <a:t>GIGA</a:t>
                      </a:r>
                      <a:endParaRPr lang="ru-RU" sz="1600" dirty="0">
                        <a:solidFill>
                          <a:schemeClr val="tx1"/>
                        </a:solidFill>
                        <a:latin typeface="Gilroy Light" panose="00000400000000000000" pitchFamily="50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solidFill>
                            <a:schemeClr val="tx1"/>
                          </a:solidFill>
                          <a:latin typeface="Gilroy Light" panose="00000400000000000000" pitchFamily="50" charset="-52"/>
                        </a:rPr>
                        <a:t>&gt;99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latin typeface="Gilroy Light" panose="00000400000000000000" pitchFamily="50" charset="-52"/>
                        </a:rPr>
                        <a:t> шт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Gilroy Light" panose="00000400000000000000" pitchFamily="50" charset="-52"/>
                        </a:rPr>
                        <a:t>5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latin typeface="Gilroy Light" panose="00000400000000000000" pitchFamily="50" charset="-52"/>
                        </a:rPr>
                        <a:t>%</a:t>
                      </a:r>
                      <a:endParaRPr lang="ru-RU" sz="1600" dirty="0">
                        <a:solidFill>
                          <a:schemeClr val="tx1"/>
                        </a:solidFill>
                        <a:latin typeface="Gilroy Light" panose="00000400000000000000" pitchFamily="50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1261612"/>
                  </a:ext>
                </a:extLst>
              </a:tr>
            </a:tbl>
          </a:graphicData>
        </a:graphic>
      </p:graphicFrame>
      <p:sp>
        <p:nvSpPr>
          <p:cNvPr id="48" name="TextBox 47">
            <a:extLst>
              <a:ext uri="{FF2B5EF4-FFF2-40B4-BE49-F238E27FC236}">
                <a16:creationId xmlns:a16="http://schemas.microsoft.com/office/drawing/2014/main" id="{F649CCAD-9A8C-491F-AAD7-D8D842A10239}"/>
              </a:ext>
            </a:extLst>
          </p:cNvPr>
          <p:cNvSpPr txBox="1"/>
          <p:nvPr/>
        </p:nvSpPr>
        <p:spPr>
          <a:xfrm>
            <a:off x="4346167" y="4281277"/>
            <a:ext cx="3108882" cy="338554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roy ExtraBold" panose="00000900000000000000" pitchFamily="50" charset="-52"/>
                <a:ea typeface="+mn-ea"/>
                <a:cs typeface="+mn-cs"/>
              </a:rPr>
              <a:t>Доли по формату упаковок</a:t>
            </a:r>
          </a:p>
        </p:txBody>
      </p:sp>
      <p:pic>
        <p:nvPicPr>
          <p:cNvPr id="1026" name="Picture 2" descr="Наклейка на стену ростомер жираф">
            <a:extLst>
              <a:ext uri="{FF2B5EF4-FFF2-40B4-BE49-F238E27FC236}">
                <a16:creationId xmlns:a16="http://schemas.microsoft.com/office/drawing/2014/main" id="{FAEC05F4-A5ED-4681-8A7A-2146789357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4025" y="0"/>
            <a:ext cx="18938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CBADB75B-DE75-452B-9CBD-885FEB62FAFE}"/>
              </a:ext>
            </a:extLst>
          </p:cNvPr>
          <p:cNvSpPr/>
          <p:nvPr/>
        </p:nvSpPr>
        <p:spPr>
          <a:xfrm>
            <a:off x="3729965" y="2200701"/>
            <a:ext cx="52931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roy ExtraBold" panose="00000900000000000000" pitchFamily="50" charset="-52"/>
                <a:ea typeface="+mn-ea"/>
                <a:cs typeface="+mn-cs"/>
              </a:rPr>
              <a:t>+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roy ExtraBold" panose="00000900000000000000" pitchFamily="50" charset="-52"/>
              <a:ea typeface="+mn-ea"/>
              <a:cs typeface="+mn-cs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987FF0BB-709B-4053-B324-B09330D82479}"/>
              </a:ext>
            </a:extLst>
          </p:cNvPr>
          <p:cNvSpPr/>
          <p:nvPr/>
        </p:nvSpPr>
        <p:spPr>
          <a:xfrm>
            <a:off x="3729965" y="5043557"/>
            <a:ext cx="52931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roy ExtraBold" panose="00000900000000000000" pitchFamily="50" charset="-52"/>
                <a:ea typeface="+mn-ea"/>
                <a:cs typeface="+mn-cs"/>
              </a:rPr>
              <a:t>+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roy ExtraBold" panose="00000900000000000000" pitchFamily="50" charset="-52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1589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Picture 2" descr="33,636 Baby Diaper Stock Photos, Pictures &amp;amp; Royalty-Free Images - iStock">
            <a:extLst>
              <a:ext uri="{FF2B5EF4-FFF2-40B4-BE49-F238E27FC236}">
                <a16:creationId xmlns:a16="http://schemas.microsoft.com/office/drawing/2014/main" id="{29C13B23-2635-46A7-9DD8-CF70ACBE89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586" b="89850" l="6863" r="87745">
                        <a14:foregroundMark x1="83660" y1="87218" x2="79575" y2="81203"/>
                        <a14:foregroundMark x1="79575" y1="81203" x2="79575" y2="81015"/>
                        <a14:foregroundMark x1="85294" y1="84398" x2="87908" y2="84586"/>
                        <a14:foregroundMark x1="6863" y1="81203" x2="7843" y2="804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8996"/>
          <a:stretch/>
        </p:blipFill>
        <p:spPr bwMode="auto">
          <a:xfrm>
            <a:off x="2690420" y="1887340"/>
            <a:ext cx="5807065" cy="5546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椭圆 15">
            <a:extLst>
              <a:ext uri="{FF2B5EF4-FFF2-40B4-BE49-F238E27FC236}">
                <a16:creationId xmlns:a16="http://schemas.microsoft.com/office/drawing/2014/main" id="{298CEA8B-2706-43F9-96A4-0664D7C00871}"/>
              </a:ext>
            </a:extLst>
          </p:cNvPr>
          <p:cNvSpPr/>
          <p:nvPr/>
        </p:nvSpPr>
        <p:spPr>
          <a:xfrm>
            <a:off x="189585" y="3242275"/>
            <a:ext cx="2600892" cy="2600892"/>
          </a:xfrm>
          <a:prstGeom prst="ellipse">
            <a:avLst/>
          </a:prstGeom>
          <a:solidFill>
            <a:schemeClr val="bg1">
              <a:alpha val="62000"/>
            </a:schemeClr>
          </a:solidFill>
          <a:ln>
            <a:solidFill>
              <a:srgbClr val="FC4E8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roy Light" panose="00000400000000000000" pitchFamily="50" charset="-5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9" name="椭圆 15">
            <a:extLst>
              <a:ext uri="{FF2B5EF4-FFF2-40B4-BE49-F238E27FC236}">
                <a16:creationId xmlns:a16="http://schemas.microsoft.com/office/drawing/2014/main" id="{4D902F60-B398-4AC7-89C4-2A37E661B130}"/>
              </a:ext>
            </a:extLst>
          </p:cNvPr>
          <p:cNvSpPr/>
          <p:nvPr/>
        </p:nvSpPr>
        <p:spPr>
          <a:xfrm>
            <a:off x="1093625" y="1847708"/>
            <a:ext cx="2600892" cy="2600892"/>
          </a:xfrm>
          <a:prstGeom prst="ellipse">
            <a:avLst/>
          </a:prstGeom>
          <a:solidFill>
            <a:schemeClr val="bg1">
              <a:alpha val="62000"/>
            </a:schemeClr>
          </a:solidFill>
          <a:ln>
            <a:solidFill>
              <a:srgbClr val="FC4E8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roy Light" panose="00000400000000000000" pitchFamily="50" charset="-5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0" name="椭圆 15">
            <a:extLst>
              <a:ext uri="{FF2B5EF4-FFF2-40B4-BE49-F238E27FC236}">
                <a16:creationId xmlns:a16="http://schemas.microsoft.com/office/drawing/2014/main" id="{4A280CF4-9EFD-44CA-8EB8-B0CD4A20CD56}"/>
              </a:ext>
            </a:extLst>
          </p:cNvPr>
          <p:cNvSpPr/>
          <p:nvPr/>
        </p:nvSpPr>
        <p:spPr>
          <a:xfrm>
            <a:off x="1962857" y="3198251"/>
            <a:ext cx="2600892" cy="2600892"/>
          </a:xfrm>
          <a:prstGeom prst="ellipse">
            <a:avLst/>
          </a:prstGeom>
          <a:solidFill>
            <a:schemeClr val="bg1">
              <a:alpha val="62000"/>
            </a:schemeClr>
          </a:solidFill>
          <a:ln>
            <a:solidFill>
              <a:srgbClr val="FC4E8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roy Light" panose="00000400000000000000" pitchFamily="50" charset="-5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任意多边形: 形状 3">
            <a:extLst>
              <a:ext uri="{FF2B5EF4-FFF2-40B4-BE49-F238E27FC236}">
                <a16:creationId xmlns:a16="http://schemas.microsoft.com/office/drawing/2014/main" id="{4534FA79-13DA-4685-B86B-ACD0518CE394}"/>
              </a:ext>
            </a:extLst>
          </p:cNvPr>
          <p:cNvSpPr/>
          <p:nvPr/>
        </p:nvSpPr>
        <p:spPr>
          <a:xfrm>
            <a:off x="11682762" y="5918002"/>
            <a:ext cx="397255" cy="835607"/>
          </a:xfrm>
          <a:custGeom>
            <a:avLst/>
            <a:gdLst/>
            <a:ahLst/>
            <a:cxnLst/>
            <a:rect l="l" t="t" r="r" b="b"/>
            <a:pathLst>
              <a:path w="141427" h="297485">
                <a:moveTo>
                  <a:pt x="0" y="0"/>
                </a:moveTo>
                <a:lnTo>
                  <a:pt x="141427" y="0"/>
                </a:lnTo>
                <a:lnTo>
                  <a:pt x="141427" y="148743"/>
                </a:lnTo>
                <a:cubicBezTo>
                  <a:pt x="141427" y="185319"/>
                  <a:pt x="131877" y="215595"/>
                  <a:pt x="112776" y="239573"/>
                </a:cubicBezTo>
                <a:cubicBezTo>
                  <a:pt x="93675" y="263551"/>
                  <a:pt x="67869" y="282855"/>
                  <a:pt x="35357" y="297485"/>
                </a:cubicBezTo>
                <a:lnTo>
                  <a:pt x="4877" y="251156"/>
                </a:lnTo>
                <a:cubicBezTo>
                  <a:pt x="22759" y="239776"/>
                  <a:pt x="36983" y="225146"/>
                  <a:pt x="47549" y="207264"/>
                </a:cubicBezTo>
                <a:cubicBezTo>
                  <a:pt x="58115" y="189383"/>
                  <a:pt x="63399" y="169875"/>
                  <a:pt x="63399" y="148743"/>
                </a:cubicBezTo>
                <a:lnTo>
                  <a:pt x="63399" y="141427"/>
                </a:lnTo>
                <a:lnTo>
                  <a:pt x="0" y="14142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roy Light" panose="00000400000000000000" pitchFamily="50" charset="-5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543A8803-6FB7-4252-ACCE-053727698B8A}"/>
              </a:ext>
            </a:extLst>
          </p:cNvPr>
          <p:cNvSpPr/>
          <p:nvPr/>
        </p:nvSpPr>
        <p:spPr>
          <a:xfrm>
            <a:off x="0" y="438150"/>
            <a:ext cx="4819135" cy="1190390"/>
          </a:xfrm>
          <a:prstGeom prst="rect">
            <a:avLst/>
          </a:prstGeom>
          <a:solidFill>
            <a:schemeClr val="bg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roy Light" panose="00000400000000000000" pitchFamily="50" charset="-5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2ED4F625-9DDE-43B7-9B00-0954D753FC47}"/>
              </a:ext>
            </a:extLst>
          </p:cNvPr>
          <p:cNvSpPr txBox="1"/>
          <p:nvPr/>
        </p:nvSpPr>
        <p:spPr>
          <a:xfrm>
            <a:off x="270567" y="396725"/>
            <a:ext cx="164611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roy ExtraBold" panose="00000900000000000000" pitchFamily="50" charset="-52"/>
                <a:ea typeface="等线" panose="02010600030101010101" pitchFamily="2" charset="-122"/>
                <a:cs typeface="+mn-cs"/>
              </a:rPr>
              <a:t>MUST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roy ExtraBold" panose="00000900000000000000" pitchFamily="50" charset="-52"/>
                <a:ea typeface="等线" panose="02010600030101010101" pitchFamily="2" charset="-122"/>
                <a:cs typeface="+mn-cs"/>
              </a:rPr>
              <a:t>HAVE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roy ExtraBold" panose="00000900000000000000" pitchFamily="50" charset="-5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7FFE6706-58F9-4150-9EDC-11839B4B006C}"/>
              </a:ext>
            </a:extLst>
          </p:cNvPr>
          <p:cNvSpPr txBox="1"/>
          <p:nvPr/>
        </p:nvSpPr>
        <p:spPr>
          <a:xfrm>
            <a:off x="1768261" y="428211"/>
            <a:ext cx="28681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roy Light" panose="00000400000000000000" pitchFamily="50" charset="-52"/>
                <a:ea typeface="等线" panose="02010600030101010101" pitchFamily="2" charset="-122"/>
                <a:cs typeface="+mn-cs"/>
              </a:rPr>
              <a:t>БЕЗ КОТОРОГО </a:t>
            </a:r>
            <a:r>
              <a:rPr kumimoji="0" lang="ru-RU" altLang="zh-CN" sz="2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roy Light" panose="00000400000000000000" pitchFamily="50" charset="-52"/>
                <a:ea typeface="等线" panose="02010600030101010101" pitchFamily="2" charset="-122"/>
                <a:cs typeface="+mn-cs"/>
              </a:rPr>
              <a:t>ПОДГУЗНИКИ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zh-CN" sz="2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roy Light" panose="00000400000000000000" pitchFamily="50" charset="-52"/>
                <a:ea typeface="等线" panose="02010600030101010101" pitchFamily="2" charset="-122"/>
                <a:cs typeface="+mn-cs"/>
              </a:rPr>
              <a:t>НЕ НУЖНЫ</a:t>
            </a:r>
          </a:p>
        </p:txBody>
      </p:sp>
      <p:sp>
        <p:nvSpPr>
          <p:cNvPr id="13" name="任意多边形: 形状 12">
            <a:extLst>
              <a:ext uri="{FF2B5EF4-FFF2-40B4-BE49-F238E27FC236}">
                <a16:creationId xmlns:a16="http://schemas.microsoft.com/office/drawing/2014/main" id="{5013BB8C-8BB2-4846-9E6F-FFBE23E3FBA6}"/>
              </a:ext>
            </a:extLst>
          </p:cNvPr>
          <p:cNvSpPr/>
          <p:nvPr/>
        </p:nvSpPr>
        <p:spPr>
          <a:xfrm flipH="1" flipV="1">
            <a:off x="5402272" y="438150"/>
            <a:ext cx="397255" cy="835607"/>
          </a:xfrm>
          <a:custGeom>
            <a:avLst/>
            <a:gdLst/>
            <a:ahLst/>
            <a:cxnLst/>
            <a:rect l="l" t="t" r="r" b="b"/>
            <a:pathLst>
              <a:path w="141427" h="297485">
                <a:moveTo>
                  <a:pt x="0" y="0"/>
                </a:moveTo>
                <a:lnTo>
                  <a:pt x="141427" y="0"/>
                </a:lnTo>
                <a:lnTo>
                  <a:pt x="141427" y="148743"/>
                </a:lnTo>
                <a:cubicBezTo>
                  <a:pt x="141427" y="185319"/>
                  <a:pt x="131877" y="215595"/>
                  <a:pt x="112776" y="239573"/>
                </a:cubicBezTo>
                <a:cubicBezTo>
                  <a:pt x="93675" y="263551"/>
                  <a:pt x="67869" y="282855"/>
                  <a:pt x="35357" y="297485"/>
                </a:cubicBezTo>
                <a:lnTo>
                  <a:pt x="4877" y="251156"/>
                </a:lnTo>
                <a:cubicBezTo>
                  <a:pt x="22759" y="239776"/>
                  <a:pt x="36983" y="225146"/>
                  <a:pt x="47549" y="207264"/>
                </a:cubicBezTo>
                <a:cubicBezTo>
                  <a:pt x="58115" y="189383"/>
                  <a:pt x="63399" y="169875"/>
                  <a:pt x="63399" y="148743"/>
                </a:cubicBezTo>
                <a:lnTo>
                  <a:pt x="63399" y="141427"/>
                </a:lnTo>
                <a:lnTo>
                  <a:pt x="0" y="14142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roy Light" panose="00000400000000000000" pitchFamily="50" charset="-5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文本框 1">
            <a:extLst>
              <a:ext uri="{FF2B5EF4-FFF2-40B4-BE49-F238E27FC236}">
                <a16:creationId xmlns:a16="http://schemas.microsoft.com/office/drawing/2014/main" id="{25F8C10A-BC3C-422F-BA30-8A4F048B3609}"/>
              </a:ext>
            </a:extLst>
          </p:cNvPr>
          <p:cNvSpPr txBox="1"/>
          <p:nvPr/>
        </p:nvSpPr>
        <p:spPr>
          <a:xfrm>
            <a:off x="5902065" y="948844"/>
            <a:ext cx="6027612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zh-CN" sz="1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roy ExtraBold" panose="00000900000000000000" pitchFamily="50" charset="-52"/>
                <a:ea typeface="等线" panose="02010600030101010101" pitchFamily="2" charset="-122"/>
                <a:cs typeface="+mn-cs"/>
              </a:rPr>
              <a:t>ЧТО ВАЖНО МАМЕ, ПРИ ПОКУПКЕ ПОДГУЗНИКОВ?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CC2804B-C612-4931-9BE3-097AD3BDA837}"/>
              </a:ext>
            </a:extLst>
          </p:cNvPr>
          <p:cNvSpPr txBox="1"/>
          <p:nvPr/>
        </p:nvSpPr>
        <p:spPr>
          <a:xfrm>
            <a:off x="1667246" y="2628233"/>
            <a:ext cx="15165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roy ExtraBold" panose="00000900000000000000" pitchFamily="50" charset="-52"/>
                <a:ea typeface="+mn-ea"/>
                <a:cs typeface="+mn-cs"/>
              </a:rPr>
              <a:t>88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roy ExtraBold" panose="00000900000000000000" pitchFamily="50" charset="-52"/>
                <a:ea typeface="+mn-ea"/>
                <a:cs typeface="+mn-cs"/>
              </a:rPr>
              <a:t>%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01FCD60-5FFC-425B-B6BA-ED07859BA16C}"/>
              </a:ext>
            </a:extLst>
          </p:cNvPr>
          <p:cNvSpPr txBox="1"/>
          <p:nvPr/>
        </p:nvSpPr>
        <p:spPr>
          <a:xfrm>
            <a:off x="504458" y="4409661"/>
            <a:ext cx="15165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roy ExtraBold" panose="00000900000000000000" pitchFamily="50" charset="-52"/>
                <a:ea typeface="+mn-ea"/>
                <a:cs typeface="+mn-cs"/>
              </a:rPr>
              <a:t>87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roy ExtraBold" panose="00000900000000000000" pitchFamily="50" charset="-52"/>
                <a:ea typeface="+mn-ea"/>
                <a:cs typeface="+mn-cs"/>
              </a:rPr>
              <a:t>%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roy ExtraBold" panose="00000900000000000000" pitchFamily="50" charset="-52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8D88268-8F1F-4C6D-960A-046694DA899C}"/>
              </a:ext>
            </a:extLst>
          </p:cNvPr>
          <p:cNvSpPr txBox="1"/>
          <p:nvPr/>
        </p:nvSpPr>
        <p:spPr>
          <a:xfrm>
            <a:off x="3019054" y="4434672"/>
            <a:ext cx="15165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roy ExtraBold" panose="00000900000000000000" pitchFamily="50" charset="-52"/>
                <a:ea typeface="+mn-ea"/>
                <a:cs typeface="+mn-cs"/>
              </a:rPr>
              <a:t>86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roy ExtraBold" panose="00000900000000000000" pitchFamily="50" charset="-52"/>
                <a:ea typeface="+mn-ea"/>
                <a:cs typeface="+mn-cs"/>
              </a:rPr>
              <a:t>%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50FD7EE-DADD-4B08-A5D4-B14E107A69E3}"/>
              </a:ext>
            </a:extLst>
          </p:cNvPr>
          <p:cNvSpPr txBox="1"/>
          <p:nvPr/>
        </p:nvSpPr>
        <p:spPr>
          <a:xfrm>
            <a:off x="1231036" y="2373145"/>
            <a:ext cx="23036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roy Light" panose="00000400000000000000" pitchFamily="50" charset="-52"/>
                <a:ea typeface="+mn-ea"/>
                <a:cs typeface="+mn-cs"/>
              </a:rPr>
              <a:t>ХОРОШО ВПИТЫВАЮТ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19F3135-6315-4ECA-8927-B37A412B9AB5}"/>
              </a:ext>
            </a:extLst>
          </p:cNvPr>
          <p:cNvSpPr txBox="1"/>
          <p:nvPr/>
        </p:nvSpPr>
        <p:spPr>
          <a:xfrm>
            <a:off x="68734" y="4207262"/>
            <a:ext cx="23036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roy Light" panose="00000400000000000000" pitchFamily="50" charset="-52"/>
                <a:ea typeface="+mn-ea"/>
                <a:cs typeface="+mn-cs"/>
              </a:rPr>
              <a:t>НЕ ПРОТЕКАЮТ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2E8133C-DB6E-4FBA-8768-01813E8C555D}"/>
              </a:ext>
            </a:extLst>
          </p:cNvPr>
          <p:cNvSpPr txBox="1"/>
          <p:nvPr/>
        </p:nvSpPr>
        <p:spPr>
          <a:xfrm>
            <a:off x="2343976" y="4085864"/>
            <a:ext cx="23036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roy Light" panose="00000400000000000000" pitchFamily="50" charset="-52"/>
                <a:ea typeface="+mn-ea"/>
                <a:cs typeface="+mn-cs"/>
              </a:rPr>
              <a:t>КОЖА ОСТАЕТСЯ СУХОЙ</a:t>
            </a:r>
          </a:p>
        </p:txBody>
      </p:sp>
      <p:sp>
        <p:nvSpPr>
          <p:cNvPr id="68" name="矩形 6">
            <a:extLst>
              <a:ext uri="{FF2B5EF4-FFF2-40B4-BE49-F238E27FC236}">
                <a16:creationId xmlns:a16="http://schemas.microsoft.com/office/drawing/2014/main" id="{1A2BC902-1858-4B68-B9FD-3BDA962A2C3A}"/>
              </a:ext>
            </a:extLst>
          </p:cNvPr>
          <p:cNvSpPr/>
          <p:nvPr/>
        </p:nvSpPr>
        <p:spPr>
          <a:xfrm>
            <a:off x="8276082" y="1434903"/>
            <a:ext cx="997264" cy="53820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roy Light" panose="00000400000000000000" pitchFamily="50" charset="-5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0" name="文本框 11">
            <a:extLst>
              <a:ext uri="{FF2B5EF4-FFF2-40B4-BE49-F238E27FC236}">
                <a16:creationId xmlns:a16="http://schemas.microsoft.com/office/drawing/2014/main" id="{AE45A1F5-EAF4-4E45-BF5F-2023CF03148E}"/>
              </a:ext>
            </a:extLst>
          </p:cNvPr>
          <p:cNvSpPr txBox="1"/>
          <p:nvPr/>
        </p:nvSpPr>
        <p:spPr>
          <a:xfrm>
            <a:off x="9235157" y="2906429"/>
            <a:ext cx="29298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roy Light" panose="00000400000000000000" pitchFamily="50" charset="-52"/>
                <a:ea typeface="等线" panose="02010600030101010101" pitchFamily="2" charset="-122"/>
                <a:cs typeface="+mn-cs"/>
              </a:rPr>
              <a:t>Хорошо сидят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roy Light" panose="00000400000000000000" pitchFamily="50" charset="-5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1" name="文本框 11">
            <a:extLst>
              <a:ext uri="{FF2B5EF4-FFF2-40B4-BE49-F238E27FC236}">
                <a16:creationId xmlns:a16="http://schemas.microsoft.com/office/drawing/2014/main" id="{87C6E3D5-479F-48A1-B3A0-B6818C380DB5}"/>
              </a:ext>
            </a:extLst>
          </p:cNvPr>
          <p:cNvSpPr txBox="1"/>
          <p:nvPr/>
        </p:nvSpPr>
        <p:spPr>
          <a:xfrm>
            <a:off x="9235157" y="3842785"/>
            <a:ext cx="26945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roy Light" panose="00000400000000000000" pitchFamily="50" charset="-52"/>
                <a:ea typeface="等线" panose="02010600030101010101" pitchFamily="2" charset="-122"/>
                <a:cs typeface="+mn-cs"/>
              </a:rPr>
              <a:t>Натуральные материалы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roy Light" panose="00000400000000000000" pitchFamily="50" charset="-5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2" name="文本框 11">
            <a:extLst>
              <a:ext uri="{FF2B5EF4-FFF2-40B4-BE49-F238E27FC236}">
                <a16:creationId xmlns:a16="http://schemas.microsoft.com/office/drawing/2014/main" id="{47132147-27B5-4312-BA37-C5677D531974}"/>
              </a:ext>
            </a:extLst>
          </p:cNvPr>
          <p:cNvSpPr txBox="1"/>
          <p:nvPr/>
        </p:nvSpPr>
        <p:spPr>
          <a:xfrm>
            <a:off x="9235157" y="5090566"/>
            <a:ext cx="37883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roy Light" panose="00000400000000000000" pitchFamily="50" charset="-52"/>
                <a:ea typeface="等线" panose="02010600030101010101" pitchFamily="2" charset="-122"/>
                <a:cs typeface="+mn-cs"/>
              </a:rPr>
              <a:t>Доступная цена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roy Light" panose="00000400000000000000" pitchFamily="50" charset="-5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3" name="文本框 11">
            <a:extLst>
              <a:ext uri="{FF2B5EF4-FFF2-40B4-BE49-F238E27FC236}">
                <a16:creationId xmlns:a16="http://schemas.microsoft.com/office/drawing/2014/main" id="{47A12580-B309-40A6-8C6A-6821CEC711C2}"/>
              </a:ext>
            </a:extLst>
          </p:cNvPr>
          <p:cNvSpPr txBox="1"/>
          <p:nvPr/>
        </p:nvSpPr>
        <p:spPr>
          <a:xfrm>
            <a:off x="9235157" y="6158557"/>
            <a:ext cx="33035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roy Light" panose="00000400000000000000" pitchFamily="50" charset="-52"/>
                <a:ea typeface="等线" panose="02010600030101010101" pitchFamily="2" charset="-122"/>
                <a:cs typeface="+mn-cs"/>
              </a:rPr>
              <a:t>Мягкие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roy Light" panose="00000400000000000000" pitchFamily="50" charset="-5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2" name="Прямоугольник 81">
            <a:extLst>
              <a:ext uri="{FF2B5EF4-FFF2-40B4-BE49-F238E27FC236}">
                <a16:creationId xmlns:a16="http://schemas.microsoft.com/office/drawing/2014/main" id="{AB34CE6D-DCC6-48D7-8275-4B79333FD5E0}"/>
              </a:ext>
            </a:extLst>
          </p:cNvPr>
          <p:cNvSpPr/>
          <p:nvPr/>
        </p:nvSpPr>
        <p:spPr>
          <a:xfrm>
            <a:off x="8316033" y="2786199"/>
            <a:ext cx="92044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roy Light" panose="00000400000000000000" pitchFamily="50" charset="-52"/>
                <a:ea typeface="等线" panose="02010600030101010101" pitchFamily="2" charset="-122"/>
                <a:cs typeface="+mn-cs"/>
              </a:rPr>
              <a:t>82%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roy Light" panose="00000400000000000000" pitchFamily="50" charset="-52"/>
              <a:ea typeface="+mn-ea"/>
              <a:cs typeface="+mn-cs"/>
            </a:endParaRPr>
          </a:p>
        </p:txBody>
      </p:sp>
      <p:sp>
        <p:nvSpPr>
          <p:cNvPr id="83" name="文本框 11">
            <a:extLst>
              <a:ext uri="{FF2B5EF4-FFF2-40B4-BE49-F238E27FC236}">
                <a16:creationId xmlns:a16="http://schemas.microsoft.com/office/drawing/2014/main" id="{7E17AB9B-FA67-4722-915D-10D2F1711482}"/>
              </a:ext>
            </a:extLst>
          </p:cNvPr>
          <p:cNvSpPr txBox="1"/>
          <p:nvPr/>
        </p:nvSpPr>
        <p:spPr>
          <a:xfrm>
            <a:off x="9235157" y="1798262"/>
            <a:ext cx="29298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roy Light" panose="00000400000000000000" pitchFamily="50" charset="-52"/>
                <a:ea typeface="等线" panose="02010600030101010101" pitchFamily="2" charset="-122"/>
                <a:cs typeface="+mn-cs"/>
              </a:rPr>
              <a:t>Не вызывают раздражений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roy Light" panose="00000400000000000000" pitchFamily="50" charset="-5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5" name="Прямоугольник 84">
            <a:extLst>
              <a:ext uri="{FF2B5EF4-FFF2-40B4-BE49-F238E27FC236}">
                <a16:creationId xmlns:a16="http://schemas.microsoft.com/office/drawing/2014/main" id="{F9F1F325-225E-49BE-A6A2-B2DF089A435E}"/>
              </a:ext>
            </a:extLst>
          </p:cNvPr>
          <p:cNvSpPr/>
          <p:nvPr/>
        </p:nvSpPr>
        <p:spPr>
          <a:xfrm>
            <a:off x="8316033" y="1739588"/>
            <a:ext cx="95731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roy Light" panose="00000400000000000000" pitchFamily="50" charset="-52"/>
                <a:ea typeface="等线" panose="02010600030101010101" pitchFamily="2" charset="-122"/>
                <a:cs typeface="+mn-cs"/>
              </a:rPr>
              <a:t>84%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roy Light" panose="00000400000000000000" pitchFamily="50" charset="-52"/>
              <a:ea typeface="+mn-ea"/>
              <a:cs typeface="+mn-cs"/>
            </a:endParaRPr>
          </a:p>
        </p:txBody>
      </p:sp>
      <p:sp>
        <p:nvSpPr>
          <p:cNvPr id="86" name="Прямоугольник 85">
            <a:extLst>
              <a:ext uri="{FF2B5EF4-FFF2-40B4-BE49-F238E27FC236}">
                <a16:creationId xmlns:a16="http://schemas.microsoft.com/office/drawing/2014/main" id="{32627744-A9CA-403A-A45E-DE234B32E6E7}"/>
              </a:ext>
            </a:extLst>
          </p:cNvPr>
          <p:cNvSpPr/>
          <p:nvPr/>
        </p:nvSpPr>
        <p:spPr>
          <a:xfrm>
            <a:off x="8316033" y="3864339"/>
            <a:ext cx="89800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roy Light" panose="00000400000000000000" pitchFamily="50" charset="-52"/>
                <a:ea typeface="等线" panose="02010600030101010101" pitchFamily="2" charset="-122"/>
                <a:cs typeface="+mn-cs"/>
              </a:rPr>
              <a:t>76%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roy Light" panose="00000400000000000000" pitchFamily="50" charset="-52"/>
              <a:ea typeface="+mn-ea"/>
              <a:cs typeface="+mn-cs"/>
            </a:endParaRPr>
          </a:p>
        </p:txBody>
      </p:sp>
      <p:sp>
        <p:nvSpPr>
          <p:cNvPr id="87" name="Прямоугольник 86">
            <a:extLst>
              <a:ext uri="{FF2B5EF4-FFF2-40B4-BE49-F238E27FC236}">
                <a16:creationId xmlns:a16="http://schemas.microsoft.com/office/drawing/2014/main" id="{80E2D1FF-715C-4066-9D0B-841AB40D0C46}"/>
              </a:ext>
            </a:extLst>
          </p:cNvPr>
          <p:cNvSpPr/>
          <p:nvPr/>
        </p:nvSpPr>
        <p:spPr>
          <a:xfrm>
            <a:off x="8316033" y="5001587"/>
            <a:ext cx="89479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roy Light" panose="00000400000000000000" pitchFamily="50" charset="-52"/>
                <a:ea typeface="等线" panose="02010600030101010101" pitchFamily="2" charset="-122"/>
                <a:cs typeface="+mn-cs"/>
              </a:rPr>
              <a:t>72%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roy Light" panose="00000400000000000000" pitchFamily="50" charset="-52"/>
              <a:ea typeface="+mn-ea"/>
              <a:cs typeface="+mn-cs"/>
            </a:endParaRPr>
          </a:p>
        </p:txBody>
      </p:sp>
      <p:sp>
        <p:nvSpPr>
          <p:cNvPr id="88" name="Прямоугольник 87">
            <a:extLst>
              <a:ext uri="{FF2B5EF4-FFF2-40B4-BE49-F238E27FC236}">
                <a16:creationId xmlns:a16="http://schemas.microsoft.com/office/drawing/2014/main" id="{36165C7E-5246-4E4B-AD1F-F2FE410EAE93}"/>
              </a:ext>
            </a:extLst>
          </p:cNvPr>
          <p:cNvSpPr/>
          <p:nvPr/>
        </p:nvSpPr>
        <p:spPr>
          <a:xfrm>
            <a:off x="8316033" y="6043419"/>
            <a:ext cx="89479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roy Light" panose="00000400000000000000" pitchFamily="50" charset="-52"/>
                <a:ea typeface="+mn-ea"/>
                <a:cs typeface="+mn-cs"/>
              </a:rPr>
              <a:t>72%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582C48B5-C966-4CA1-9FE5-A3DA9359FFAE}"/>
              </a:ext>
            </a:extLst>
          </p:cNvPr>
          <p:cNvSpPr txBox="1"/>
          <p:nvPr/>
        </p:nvSpPr>
        <p:spPr>
          <a:xfrm>
            <a:off x="-56950" y="6654753"/>
            <a:ext cx="12057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roy Light" panose="00000400000000000000" pitchFamily="50" charset="-52"/>
                <a:ea typeface="+mn-ea"/>
                <a:cs typeface="+mn-cs"/>
              </a:rPr>
              <a:t>Ipsos </a:t>
            </a:r>
            <a:r>
              <a:rPr kumimoji="0" 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roy Light" panose="00000400000000000000" pitchFamily="50" charset="-52"/>
                <a:ea typeface="+mn-ea"/>
                <a:cs typeface="+mn-cs"/>
              </a:rPr>
              <a:t>Comcon</a:t>
            </a:r>
            <a:endParaRPr kumimoji="0" lang="ru-RU" sz="12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roy Light" panose="00000400000000000000" pitchFamily="50" charset="-52"/>
              <a:ea typeface="+mn-ea"/>
              <a:cs typeface="+mn-cs"/>
            </a:endParaRPr>
          </a:p>
        </p:txBody>
      </p:sp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3F9FD1C8-B80F-4D0C-A178-1A4BE453D36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8719" y="3592500"/>
            <a:ext cx="876066" cy="876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838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9" grpId="0" animBg="1"/>
      <p:bldP spid="3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1240838" y="4553039"/>
            <a:ext cx="997640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lroy ExtraBold" panose="00000900000000000000" pitchFamily="50" charset="-52"/>
                <a:ea typeface="+mn-ea"/>
                <a:cs typeface="+mn-cs"/>
              </a:rPr>
              <a:t>Инновационная продукция для новорождённых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lroy ExtraBold" panose="00000900000000000000" pitchFamily="50" charset="-52"/>
                <a:ea typeface="+mn-ea"/>
                <a:cs typeface="+mn-cs"/>
              </a:rPr>
              <a:t>и современных мам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ilroy ExtraBold" panose="00000900000000000000" pitchFamily="50" charset="-52"/>
              <a:ea typeface="+mn-ea"/>
              <a:cs typeface="+mn-cs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62" y="153909"/>
            <a:ext cx="2121412" cy="165201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6455" y="1973656"/>
            <a:ext cx="6696909" cy="2380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991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998"/>
          <a:stretch/>
        </p:blipFill>
        <p:spPr>
          <a:xfrm>
            <a:off x="0" y="1647730"/>
            <a:ext cx="1489195" cy="122600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053" y="4606846"/>
            <a:ext cx="1288607" cy="129886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32"/>
          <a:stretch/>
        </p:blipFill>
        <p:spPr>
          <a:xfrm>
            <a:off x="362142" y="2354331"/>
            <a:ext cx="1122627" cy="1411911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6120142" y="0"/>
            <a:ext cx="6071857" cy="3639493"/>
          </a:xfrm>
          <a:prstGeom prst="rect">
            <a:avLst/>
          </a:prstGeom>
          <a:solidFill>
            <a:srgbClr val="78BD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6156357" y="3711921"/>
            <a:ext cx="6035643" cy="314607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t="26532" b="42814"/>
          <a:stretch/>
        </p:blipFill>
        <p:spPr>
          <a:xfrm>
            <a:off x="-298764" y="3358835"/>
            <a:ext cx="12901188" cy="407407"/>
          </a:xfrm>
          <a:prstGeom prst="rect">
            <a:avLst/>
          </a:prstGeom>
          <a:effectLst>
            <a:glow rad="127000">
              <a:schemeClr val="bg1">
                <a:alpha val="0"/>
              </a:schemeClr>
            </a:glo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75" y="0"/>
            <a:ext cx="3565541" cy="126748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542639" y="189270"/>
            <a:ext cx="55678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dirty="0" smtClean="0">
                <a:solidFill>
                  <a:srgbClr val="002060"/>
                </a:solidFill>
                <a:latin typeface="Gilroy ExtraBold" panose="00000900000000000000" pitchFamily="50" charset="-52"/>
              </a:rPr>
              <a:t>Ассортимент представлен 2 линейками в 2х ЦС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Gilroy ExtraBold" panose="00000900000000000000" pitchFamily="50" charset="-52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2427" y="3613102"/>
            <a:ext cx="3094106" cy="33421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dirty="0" smtClean="0">
                <a:solidFill>
                  <a:schemeClr val="bg1"/>
                </a:solidFill>
                <a:latin typeface="Gilroy ExtraBold" panose="00000900000000000000" pitchFamily="50" charset="-52"/>
              </a:rPr>
              <a:t>Премиальный сегмент</a:t>
            </a:r>
            <a:endParaRPr lang="ru-RU" sz="2000" dirty="0">
              <a:solidFill>
                <a:schemeClr val="bg1"/>
              </a:solidFill>
              <a:latin typeface="Gilroy ExtraBold" panose="00000900000000000000" pitchFamily="50" charset="-52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t="26532" b="42814"/>
          <a:stretch/>
        </p:blipFill>
        <p:spPr>
          <a:xfrm>
            <a:off x="-356136" y="6209168"/>
            <a:ext cx="12931400" cy="407407"/>
          </a:xfrm>
          <a:prstGeom prst="rect">
            <a:avLst/>
          </a:prstGeom>
          <a:effectLst>
            <a:glow rad="127000">
              <a:schemeClr val="bg1">
                <a:alpha val="0"/>
              </a:schemeClr>
            </a:glow>
          </a:effectLst>
        </p:spPr>
      </p:pic>
      <p:sp>
        <p:nvSpPr>
          <p:cNvPr id="19" name="Прямоугольник 18"/>
          <p:cNvSpPr/>
          <p:nvPr/>
        </p:nvSpPr>
        <p:spPr>
          <a:xfrm>
            <a:off x="8467" y="6429243"/>
            <a:ext cx="2582334" cy="306536"/>
          </a:xfrm>
          <a:prstGeom prst="rect">
            <a:avLst/>
          </a:prstGeom>
          <a:solidFill>
            <a:schemeClr val="bg1">
              <a:lumMod val="75000"/>
            </a:schemeClr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dirty="0" smtClean="0">
                <a:solidFill>
                  <a:schemeClr val="bg1"/>
                </a:solidFill>
                <a:latin typeface="Gilroy ExtraBold" panose="00000900000000000000" pitchFamily="50" charset="-52"/>
              </a:rPr>
              <a:t>Средний сегмент</a:t>
            </a:r>
            <a:endParaRPr lang="ru-RU" sz="2000" dirty="0">
              <a:solidFill>
                <a:schemeClr val="bg1"/>
              </a:solidFill>
              <a:latin typeface="Gilroy ExtraBold" panose="00000900000000000000" pitchFamily="50" charset="-52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1347" y="4526732"/>
            <a:ext cx="3524802" cy="1994749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2195" y="4557889"/>
            <a:ext cx="3739081" cy="202398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5867" y="1557972"/>
            <a:ext cx="1421726" cy="201105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5515" y="1421819"/>
            <a:ext cx="1549140" cy="2191283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7611" y="1570946"/>
            <a:ext cx="1435118" cy="2029998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4591" y="2312962"/>
            <a:ext cx="873693" cy="1235853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9708" y="2193720"/>
            <a:ext cx="936323" cy="1324444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1960" y="2077128"/>
            <a:ext cx="1027338" cy="1453186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4413" y="2367441"/>
            <a:ext cx="961069" cy="1359448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8253" y="2262443"/>
            <a:ext cx="971665" cy="137443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5476" y="2705722"/>
            <a:ext cx="1517697" cy="96566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0256" y="2585056"/>
            <a:ext cx="1809744" cy="1950099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0257" y="978822"/>
            <a:ext cx="1809744" cy="1950100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9614" y="5324948"/>
            <a:ext cx="2150498" cy="2317281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1366" y="4526732"/>
            <a:ext cx="2138746" cy="2304617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3687" y="2625243"/>
            <a:ext cx="2135015" cy="2300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59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8BD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917" b="22498" l="18927" r="4894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366" t="11770" r="48865" b="76253"/>
          <a:stretch/>
        </p:blipFill>
        <p:spPr>
          <a:xfrm>
            <a:off x="2334867" y="1801640"/>
            <a:ext cx="7017863" cy="273577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907289" y="4986068"/>
            <a:ext cx="78931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800" dirty="0">
                <a:solidFill>
                  <a:schemeClr val="bg1"/>
                </a:solidFill>
                <a:latin typeface="Gilroy ExtraBold" panose="00000900000000000000" pitchFamily="50" charset="-52"/>
              </a:rPr>
              <a:t>С заботой о </a:t>
            </a:r>
            <a:r>
              <a:rPr lang="ru-RU" sz="2800" dirty="0" smtClean="0">
                <a:solidFill>
                  <a:schemeClr val="bg1"/>
                </a:solidFill>
                <a:latin typeface="Gilroy ExtraBold" panose="00000900000000000000" pitchFamily="50" charset="-52"/>
              </a:rPr>
              <a:t>будущем поколении</a:t>
            </a:r>
            <a:endParaRPr lang="ru-RU" sz="2800" dirty="0">
              <a:solidFill>
                <a:schemeClr val="bg1"/>
              </a:solidFill>
              <a:latin typeface="Gilroy ExtraBold" panose="00000900000000000000" pitchFamily="50" charset="-5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56582" y="4827916"/>
            <a:ext cx="37294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400" dirty="0" smtClean="0">
                <a:solidFill>
                  <a:schemeClr val="bg1"/>
                </a:solidFill>
                <a:latin typeface="Gilroy ExtraBold" panose="00000900000000000000" pitchFamily="50" charset="-52"/>
              </a:rPr>
              <a:t>SENSITIVE</a:t>
            </a:r>
            <a:endParaRPr lang="ru-RU" sz="4400" dirty="0">
              <a:solidFill>
                <a:schemeClr val="bg1"/>
              </a:solidFill>
              <a:latin typeface="Gilroy ExtraBold" panose="00000900000000000000" pitchFamily="50" charset="-52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0044" y="133638"/>
            <a:ext cx="3368047" cy="1618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541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C17BD218-B563-47E0-A8ED-8D922A84D3B2" descr="C17BD218-B563-47E0-A8ED-8D922A84D3B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1624" y="0"/>
            <a:ext cx="599037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3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DFC2BEA-7A68-4DD6-9402-5F6F325C558F}"/>
              </a:ext>
            </a:extLst>
          </p:cNvPr>
          <p:cNvSpPr txBox="1"/>
          <p:nvPr/>
        </p:nvSpPr>
        <p:spPr>
          <a:xfrm>
            <a:off x="226124" y="359712"/>
            <a:ext cx="4279483" cy="173810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R="0" lvl="0" indent="0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>
                <a:solidFill>
                  <a:schemeClr val="bg1"/>
                </a:solidFill>
                <a:latin typeface="Gilroy ExtraBold" panose="00000900000000000000" pitchFamily="50" charset="-5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ilroy ExtraBold" panose="00000900000000000000" pitchFamily="50" charset="-52"/>
                <a:ea typeface="+mn-ea"/>
                <a:cs typeface="+mn-cs"/>
              </a:rPr>
              <a:t>В 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ilroy ExtraBold" panose="00000900000000000000" pitchFamily="50" charset="-52"/>
                <a:ea typeface="+mn-ea"/>
                <a:cs typeface="+mn-cs"/>
              </a:rPr>
              <a:t>ТРЕНДЕ</a:t>
            </a:r>
            <a:endParaRPr kumimoji="0" lang="ru-RU" sz="6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Gilroy ExtraBold" panose="00000900000000000000" pitchFamily="50" charset="-52"/>
              <a:ea typeface="+mn-ea"/>
              <a:cs typeface="+mn-cs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71B15B37-C4AC-453C-86AA-76F9DB271C8E}"/>
              </a:ext>
            </a:extLst>
          </p:cNvPr>
          <p:cNvSpPr/>
          <p:nvPr/>
        </p:nvSpPr>
        <p:spPr>
          <a:xfrm>
            <a:off x="839100" y="388743"/>
            <a:ext cx="323495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roy Light" panose="00000400000000000000" pitchFamily="50" charset="-52"/>
                <a:ea typeface="+mn-ea"/>
                <a:cs typeface="+mn-cs"/>
              </a:rPr>
              <a:t>*</a:t>
            </a:r>
            <a:r>
              <a:rPr lang="en-US" sz="1600" dirty="0" err="1" smtClean="0">
                <a:solidFill>
                  <a:prstClr val="black"/>
                </a:solidFill>
                <a:latin typeface="Gilroy Light" panose="00000400000000000000" pitchFamily="50" charset="-52"/>
              </a:rPr>
              <a:t>Senso</a:t>
            </a:r>
            <a:r>
              <a:rPr lang="en-US" sz="1600" dirty="0" smtClean="0">
                <a:solidFill>
                  <a:prstClr val="black"/>
                </a:solidFill>
                <a:latin typeface="Gilroy Light" panose="00000400000000000000" pitchFamily="50" charset="-52"/>
              </a:rPr>
              <a:t> Baby </a:t>
            </a:r>
            <a:r>
              <a:rPr lang="ru-RU" sz="1600" dirty="0">
                <a:solidFill>
                  <a:prstClr val="black"/>
                </a:solidFill>
                <a:latin typeface="Gilroy Light" panose="00000400000000000000" pitchFamily="50" charset="-52"/>
              </a:rPr>
              <a:t>представляет новый </a:t>
            </a:r>
            <a:r>
              <a:rPr kumimoji="0" lang="ru-RU" sz="1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roy Light" panose="00000400000000000000" pitchFamily="50" charset="-52"/>
                <a:ea typeface="+mn-ea"/>
                <a:cs typeface="+mn-cs"/>
              </a:rPr>
              <a:t>современный европейский дизайн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roy Light" panose="00000400000000000000" pitchFamily="50" charset="-52"/>
              <a:ea typeface="+mn-ea"/>
              <a:cs typeface="+mn-cs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2917" b="22498" l="18927" r="4894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366" t="11770" r="48865" b="76253"/>
          <a:stretch/>
        </p:blipFill>
        <p:spPr>
          <a:xfrm>
            <a:off x="3557085" y="181070"/>
            <a:ext cx="5043708" cy="196618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2483">
            <a:off x="78346" y="2151474"/>
            <a:ext cx="3185449" cy="450586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9179" y="1975185"/>
            <a:ext cx="2873930" cy="4065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184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7D9D91F9-FEFF-416E-A087-E5D514728481}"/>
              </a:ext>
            </a:extLst>
          </p:cNvPr>
          <p:cNvSpPr/>
          <p:nvPr/>
        </p:nvSpPr>
        <p:spPr>
          <a:xfrm>
            <a:off x="622300" y="1219200"/>
            <a:ext cx="11010900" cy="50927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等线" panose="020F0502020204030204"/>
              <a:cs typeface="+mn-cs"/>
            </a:endParaRPr>
          </a:p>
        </p:txBody>
      </p:sp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6EA8F035-61EE-4A8E-8A6F-D388915AD793}"/>
              </a:ext>
            </a:extLst>
          </p:cNvPr>
          <p:cNvSpPr/>
          <p:nvPr/>
        </p:nvSpPr>
        <p:spPr>
          <a:xfrm>
            <a:off x="11058145" y="5361993"/>
            <a:ext cx="397255" cy="835607"/>
          </a:xfrm>
          <a:custGeom>
            <a:avLst/>
            <a:gdLst/>
            <a:ahLst/>
            <a:cxnLst/>
            <a:rect l="l" t="t" r="r" b="b"/>
            <a:pathLst>
              <a:path w="141427" h="297485">
                <a:moveTo>
                  <a:pt x="0" y="0"/>
                </a:moveTo>
                <a:lnTo>
                  <a:pt x="141427" y="0"/>
                </a:lnTo>
                <a:lnTo>
                  <a:pt x="141427" y="148743"/>
                </a:lnTo>
                <a:cubicBezTo>
                  <a:pt x="141427" y="185319"/>
                  <a:pt x="131877" y="215595"/>
                  <a:pt x="112776" y="239573"/>
                </a:cubicBezTo>
                <a:cubicBezTo>
                  <a:pt x="93675" y="263551"/>
                  <a:pt x="67869" y="282855"/>
                  <a:pt x="35357" y="297485"/>
                </a:cubicBezTo>
                <a:lnTo>
                  <a:pt x="4877" y="251156"/>
                </a:lnTo>
                <a:cubicBezTo>
                  <a:pt x="22759" y="239776"/>
                  <a:pt x="36983" y="225146"/>
                  <a:pt x="47549" y="207264"/>
                </a:cubicBezTo>
                <a:cubicBezTo>
                  <a:pt x="58115" y="189383"/>
                  <a:pt x="63399" y="169875"/>
                  <a:pt x="63399" y="148743"/>
                </a:cubicBezTo>
                <a:lnTo>
                  <a:pt x="63399" y="141427"/>
                </a:lnTo>
                <a:lnTo>
                  <a:pt x="0" y="14142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等线" panose="020F0502020204030204"/>
              <a:cs typeface="+mn-cs"/>
            </a:endParaRPr>
          </a:p>
        </p:txBody>
      </p:sp>
      <p:sp>
        <p:nvSpPr>
          <p:cNvPr id="8" name="任意多边形: 形状 7">
            <a:extLst>
              <a:ext uri="{FF2B5EF4-FFF2-40B4-BE49-F238E27FC236}">
                <a16:creationId xmlns:a16="http://schemas.microsoft.com/office/drawing/2014/main" id="{61EE6244-DC69-44CF-AEEF-39583E4A7170}"/>
              </a:ext>
            </a:extLst>
          </p:cNvPr>
          <p:cNvSpPr/>
          <p:nvPr/>
        </p:nvSpPr>
        <p:spPr>
          <a:xfrm flipH="1" flipV="1">
            <a:off x="622300" y="231193"/>
            <a:ext cx="397255" cy="835607"/>
          </a:xfrm>
          <a:custGeom>
            <a:avLst/>
            <a:gdLst/>
            <a:ahLst/>
            <a:cxnLst/>
            <a:rect l="l" t="t" r="r" b="b"/>
            <a:pathLst>
              <a:path w="141427" h="297485">
                <a:moveTo>
                  <a:pt x="0" y="0"/>
                </a:moveTo>
                <a:lnTo>
                  <a:pt x="141427" y="0"/>
                </a:lnTo>
                <a:lnTo>
                  <a:pt x="141427" y="148743"/>
                </a:lnTo>
                <a:cubicBezTo>
                  <a:pt x="141427" y="185319"/>
                  <a:pt x="131877" y="215595"/>
                  <a:pt x="112776" y="239573"/>
                </a:cubicBezTo>
                <a:cubicBezTo>
                  <a:pt x="93675" y="263551"/>
                  <a:pt x="67869" y="282855"/>
                  <a:pt x="35357" y="297485"/>
                </a:cubicBezTo>
                <a:lnTo>
                  <a:pt x="4877" y="251156"/>
                </a:lnTo>
                <a:cubicBezTo>
                  <a:pt x="22759" y="239776"/>
                  <a:pt x="36983" y="225146"/>
                  <a:pt x="47549" y="207264"/>
                </a:cubicBezTo>
                <a:cubicBezTo>
                  <a:pt x="58115" y="189383"/>
                  <a:pt x="63399" y="169875"/>
                  <a:pt x="63399" y="148743"/>
                </a:cubicBezTo>
                <a:lnTo>
                  <a:pt x="63399" y="141427"/>
                </a:lnTo>
                <a:lnTo>
                  <a:pt x="0" y="141427"/>
                </a:lnTo>
                <a:close/>
              </a:path>
            </a:pathLst>
          </a:cu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等线" panose="020F0502020204030204"/>
              <a:cs typeface="+mn-cs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BFEDA715-C9EC-4D27-A704-C6715251972A}"/>
              </a:ext>
            </a:extLst>
          </p:cNvPr>
          <p:cNvSpPr txBox="1"/>
          <p:nvPr/>
        </p:nvSpPr>
        <p:spPr>
          <a:xfrm>
            <a:off x="1010501" y="489026"/>
            <a:ext cx="73116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altLang="zh-CN" sz="2400" dirty="0">
                <a:solidFill>
                  <a:prstClr val="black"/>
                </a:solidFill>
                <a:latin typeface="Century Gothic" panose="020B0502020202020204" pitchFamily="34" charset="0"/>
                <a:ea typeface="等线" panose="020F0502020204030204"/>
              </a:rPr>
              <a:t>ПОКУПАТЕЛЬСКИЕ ТРЕНДЫ ПОСЛЕ ПАНДЕМИИ</a:t>
            </a:r>
            <a:endParaRPr lang="zh-CN" altLang="en-US" sz="2400" dirty="0">
              <a:solidFill>
                <a:prstClr val="black"/>
              </a:solidFill>
              <a:latin typeface="Century Gothic" panose="020B0502020202020204" pitchFamily="34" charset="0"/>
              <a:ea typeface="等线" panose="020F0502020204030204"/>
            </a:endParaRPr>
          </a:p>
        </p:txBody>
      </p:sp>
      <p:sp>
        <p:nvSpPr>
          <p:cNvPr id="15" name="椭圆 14">
            <a:extLst>
              <a:ext uri="{FF2B5EF4-FFF2-40B4-BE49-F238E27FC236}">
                <a16:creationId xmlns:a16="http://schemas.microsoft.com/office/drawing/2014/main" id="{D77F4DEE-94F7-4EC6-8AA8-83108C5A0C29}"/>
              </a:ext>
            </a:extLst>
          </p:cNvPr>
          <p:cNvSpPr/>
          <p:nvPr/>
        </p:nvSpPr>
        <p:spPr>
          <a:xfrm>
            <a:off x="2648753" y="2306063"/>
            <a:ext cx="3716335" cy="3716335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等线" panose="020F0502020204030204"/>
              <a:cs typeface="+mn-cs"/>
            </a:endParaRPr>
          </a:p>
        </p:txBody>
      </p:sp>
      <p:sp>
        <p:nvSpPr>
          <p:cNvPr id="16" name="椭圆 15">
            <a:extLst>
              <a:ext uri="{FF2B5EF4-FFF2-40B4-BE49-F238E27FC236}">
                <a16:creationId xmlns:a16="http://schemas.microsoft.com/office/drawing/2014/main" id="{9FA2C001-B0BA-4E74-B934-F24F8B190E8D}"/>
              </a:ext>
            </a:extLst>
          </p:cNvPr>
          <p:cNvSpPr/>
          <p:nvPr/>
        </p:nvSpPr>
        <p:spPr>
          <a:xfrm>
            <a:off x="820927" y="1371959"/>
            <a:ext cx="1577398" cy="1577398"/>
          </a:xfrm>
          <a:prstGeom prst="ellipse">
            <a:avLst/>
          </a:prstGeom>
          <a:solidFill>
            <a:srgbClr val="E3EED6">
              <a:alpha val="6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等线" panose="020F0502020204030204"/>
              <a:cs typeface="+mn-cs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7FF5800F-BE5A-4003-A5D1-3B3E4A56F4F9}"/>
              </a:ext>
            </a:extLst>
          </p:cNvPr>
          <p:cNvGrpSpPr/>
          <p:nvPr/>
        </p:nvGrpSpPr>
        <p:grpSpPr>
          <a:xfrm>
            <a:off x="6165619" y="1481208"/>
            <a:ext cx="5289781" cy="1358900"/>
            <a:chOff x="6922278" y="2889226"/>
            <a:chExt cx="5289781" cy="1358900"/>
          </a:xfrm>
        </p:grpSpPr>
        <p:cxnSp>
          <p:nvCxnSpPr>
            <p:cNvPr id="12" name="直接连接符 11">
              <a:extLst>
                <a:ext uri="{FF2B5EF4-FFF2-40B4-BE49-F238E27FC236}">
                  <a16:creationId xmlns:a16="http://schemas.microsoft.com/office/drawing/2014/main" id="{1E8AB0B1-8548-4DA9-9DB1-0C4B1B8C7D89}"/>
                </a:ext>
              </a:extLst>
            </p:cNvPr>
            <p:cNvCxnSpPr/>
            <p:nvPr/>
          </p:nvCxnSpPr>
          <p:spPr>
            <a:xfrm flipH="1">
              <a:off x="7959741" y="2889226"/>
              <a:ext cx="431800" cy="135890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07ED8788-EE7B-47E5-BE2E-296BBEDA3438}"/>
                </a:ext>
              </a:extLst>
            </p:cNvPr>
            <p:cNvSpPr txBox="1"/>
            <p:nvPr/>
          </p:nvSpPr>
          <p:spPr>
            <a:xfrm>
              <a:off x="8391540" y="3028890"/>
              <a:ext cx="38205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zh-CN" sz="1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F0502020204030204"/>
                  <a:cs typeface="Arial" panose="020B0604020202020204" pitchFamily="34" charset="0"/>
                </a:rPr>
                <a:t>НИЗКИЕ ЦЕНЫ</a:t>
              </a: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等线" panose="020F0502020204030204"/>
                <a:cs typeface="Arial" panose="020B0604020202020204" pitchFamily="34" charset="0"/>
              </a:endParaRPr>
            </a:p>
          </p:txBody>
        </p:sp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18C65012-FB2B-423E-8138-CD9A17C355A4}"/>
                </a:ext>
              </a:extLst>
            </p:cNvPr>
            <p:cNvSpPr txBox="1"/>
            <p:nvPr/>
          </p:nvSpPr>
          <p:spPr>
            <a:xfrm>
              <a:off x="8391539" y="3356738"/>
              <a:ext cx="382051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zh-CN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F0502020204030204"/>
                  <a:cs typeface="Arial" panose="020B0604020202020204" pitchFamily="34" charset="0"/>
                </a:rPr>
                <a:t>Покупатель стал более внимательно считать цену за штучку и обращать внимание на СТМ</a:t>
              </a:r>
              <a:endPara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等线" panose="020F0502020204030204"/>
                <a:cs typeface="Arial" panose="020B0604020202020204" pitchFamily="34" charset="0"/>
              </a:endParaRPr>
            </a:p>
          </p:txBody>
        </p:sp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1DDFADEE-FA97-4212-8D35-3EA045BA0AF4}"/>
                </a:ext>
              </a:extLst>
            </p:cNvPr>
            <p:cNvSpPr txBox="1"/>
            <p:nvPr/>
          </p:nvSpPr>
          <p:spPr>
            <a:xfrm>
              <a:off x="6922278" y="2949357"/>
              <a:ext cx="1037463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Century Gothic" panose="020B0502020202020204" pitchFamily="34" charset="0"/>
                  <a:ea typeface="等线" panose="020F0502020204030204"/>
                  <a:cs typeface="+mn-cs"/>
                </a:rPr>
                <a:t>01</a:t>
              </a:r>
              <a:endPara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Century Gothic" panose="020B0502020202020204" pitchFamily="34" charset="0"/>
                <a:ea typeface="等线" panose="020F0502020204030204"/>
                <a:cs typeface="+mn-cs"/>
              </a:endParaRPr>
            </a:p>
          </p:txBody>
        </p:sp>
      </p:grpSp>
      <p:grpSp>
        <p:nvGrpSpPr>
          <p:cNvPr id="28" name="组合 1">
            <a:extLst>
              <a:ext uri="{FF2B5EF4-FFF2-40B4-BE49-F238E27FC236}">
                <a16:creationId xmlns:a16="http://schemas.microsoft.com/office/drawing/2014/main" id="{B7F76C63-CBA6-42BF-8C96-3878CD85147A}"/>
              </a:ext>
            </a:extLst>
          </p:cNvPr>
          <p:cNvGrpSpPr/>
          <p:nvPr/>
        </p:nvGrpSpPr>
        <p:grpSpPr>
          <a:xfrm>
            <a:off x="6165619" y="2924789"/>
            <a:ext cx="5289781" cy="1405066"/>
            <a:chOff x="6922278" y="2849584"/>
            <a:chExt cx="5289781" cy="1405066"/>
          </a:xfrm>
        </p:grpSpPr>
        <p:cxnSp>
          <p:nvCxnSpPr>
            <p:cNvPr id="29" name="直接连接符 11">
              <a:extLst>
                <a:ext uri="{FF2B5EF4-FFF2-40B4-BE49-F238E27FC236}">
                  <a16:creationId xmlns:a16="http://schemas.microsoft.com/office/drawing/2014/main" id="{DBFBBE3B-CA66-4D38-B168-EA25065278BF}"/>
                </a:ext>
              </a:extLst>
            </p:cNvPr>
            <p:cNvCxnSpPr/>
            <p:nvPr/>
          </p:nvCxnSpPr>
          <p:spPr>
            <a:xfrm flipH="1">
              <a:off x="7959741" y="2889226"/>
              <a:ext cx="431800" cy="135890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文本框 12">
              <a:extLst>
                <a:ext uri="{FF2B5EF4-FFF2-40B4-BE49-F238E27FC236}">
                  <a16:creationId xmlns:a16="http://schemas.microsoft.com/office/drawing/2014/main" id="{3986CF56-3EFC-49B8-9B46-CF456B8DAFBB}"/>
                </a:ext>
              </a:extLst>
            </p:cNvPr>
            <p:cNvSpPr txBox="1"/>
            <p:nvPr/>
          </p:nvSpPr>
          <p:spPr>
            <a:xfrm>
              <a:off x="8391540" y="2849584"/>
              <a:ext cx="38205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zh-CN" sz="1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F0502020204030204"/>
                  <a:cs typeface="Arial" panose="020B0604020202020204" pitchFamily="34" charset="0"/>
                </a:rPr>
                <a:t>БЕСКОНТАКТНЫЕ ПОКУПКИ</a:t>
              </a: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等线" panose="020F0502020204030204"/>
                <a:cs typeface="Arial" panose="020B0604020202020204" pitchFamily="34" charset="0"/>
              </a:endParaRPr>
            </a:p>
          </p:txBody>
        </p:sp>
        <p:sp>
          <p:nvSpPr>
            <p:cNvPr id="31" name="文本框 13">
              <a:extLst>
                <a:ext uri="{FF2B5EF4-FFF2-40B4-BE49-F238E27FC236}">
                  <a16:creationId xmlns:a16="http://schemas.microsoft.com/office/drawing/2014/main" id="{7496BE79-463D-4D28-9F42-CB9F01CE642C}"/>
                </a:ext>
              </a:extLst>
            </p:cNvPr>
            <p:cNvSpPr txBox="1"/>
            <p:nvPr/>
          </p:nvSpPr>
          <p:spPr>
            <a:xfrm>
              <a:off x="8391539" y="3177432"/>
              <a:ext cx="3550263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zh-CN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F0502020204030204"/>
                  <a:cs typeface="Arial" panose="020B0604020202020204" pitchFamily="34" charset="0"/>
                </a:rPr>
                <a:t>Стремительный рост </a:t>
              </a:r>
              <a:r>
                <a:rPr kumimoji="0" lang="en-US" altLang="zh-CN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F0502020204030204"/>
                  <a:cs typeface="Arial" panose="020B0604020202020204" pitchFamily="34" charset="0"/>
                </a:rPr>
                <a:t>e-commerce</a:t>
              </a:r>
              <a:r>
                <a:rPr kumimoji="0" lang="ru-RU" altLang="zh-CN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F0502020204030204"/>
                  <a:cs typeface="Arial" panose="020B0604020202020204" pitchFamily="34" charset="0"/>
                </a:rPr>
                <a:t> составил </a:t>
              </a:r>
              <a:r>
                <a:rPr kumimoji="0" lang="en-US" altLang="zh-CN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F0502020204030204"/>
                  <a:cs typeface="Arial" panose="020B0604020202020204" pitchFamily="34" charset="0"/>
                </a:rPr>
                <a:t>42%</a:t>
              </a:r>
              <a:r>
                <a:rPr kumimoji="0" lang="ru-RU" altLang="zh-CN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F0502020204030204"/>
                  <a:cs typeface="Arial" panose="020B0604020202020204" pitchFamily="34" charset="0"/>
                </a:rPr>
                <a:t>, онлайн-продажи достигли $1 млрд или 4,5% от всего розничного товарооборота </a:t>
              </a:r>
              <a:endPara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等线" panose="020F0502020204030204"/>
                <a:cs typeface="Arial" panose="020B0604020202020204" pitchFamily="34" charset="0"/>
              </a:endParaRPr>
            </a:p>
          </p:txBody>
        </p:sp>
        <p:sp>
          <p:nvSpPr>
            <p:cNvPr id="32" name="文本框 16">
              <a:extLst>
                <a:ext uri="{FF2B5EF4-FFF2-40B4-BE49-F238E27FC236}">
                  <a16:creationId xmlns:a16="http://schemas.microsoft.com/office/drawing/2014/main" id="{95D56AD7-028A-4CBE-AC65-3CCEDB35BA7C}"/>
                </a:ext>
              </a:extLst>
            </p:cNvPr>
            <p:cNvSpPr txBox="1"/>
            <p:nvPr/>
          </p:nvSpPr>
          <p:spPr>
            <a:xfrm>
              <a:off x="6922278" y="2949357"/>
              <a:ext cx="1037463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zh-CN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Century Gothic" panose="020B0502020202020204" pitchFamily="34" charset="0"/>
                  <a:ea typeface="等线" panose="020F0502020204030204"/>
                  <a:cs typeface="+mn-cs"/>
                </a:rPr>
                <a:t>02</a:t>
              </a:r>
              <a:endPara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Century Gothic" panose="020B0502020202020204" pitchFamily="34" charset="0"/>
                <a:ea typeface="等线" panose="020F0502020204030204"/>
                <a:cs typeface="+mn-cs"/>
              </a:endParaRPr>
            </a:p>
          </p:txBody>
        </p:sp>
      </p:grpSp>
      <p:grpSp>
        <p:nvGrpSpPr>
          <p:cNvPr id="33" name="组合 1">
            <a:extLst>
              <a:ext uri="{FF2B5EF4-FFF2-40B4-BE49-F238E27FC236}">
                <a16:creationId xmlns:a16="http://schemas.microsoft.com/office/drawing/2014/main" id="{D44C60BA-5AC5-41F5-BFF6-3FE6F97760B9}"/>
              </a:ext>
            </a:extLst>
          </p:cNvPr>
          <p:cNvGrpSpPr/>
          <p:nvPr/>
        </p:nvGrpSpPr>
        <p:grpSpPr>
          <a:xfrm>
            <a:off x="6165619" y="4466242"/>
            <a:ext cx="5289781" cy="1544730"/>
            <a:chOff x="6922278" y="2889226"/>
            <a:chExt cx="5289781" cy="1544730"/>
          </a:xfrm>
        </p:grpSpPr>
        <p:cxnSp>
          <p:nvCxnSpPr>
            <p:cNvPr id="34" name="直接连接符 11">
              <a:extLst>
                <a:ext uri="{FF2B5EF4-FFF2-40B4-BE49-F238E27FC236}">
                  <a16:creationId xmlns:a16="http://schemas.microsoft.com/office/drawing/2014/main" id="{4D512100-36A2-4D96-B06F-2874317499EA}"/>
                </a:ext>
              </a:extLst>
            </p:cNvPr>
            <p:cNvCxnSpPr/>
            <p:nvPr/>
          </p:nvCxnSpPr>
          <p:spPr>
            <a:xfrm flipH="1">
              <a:off x="7959741" y="2889226"/>
              <a:ext cx="431800" cy="135890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文本框 12">
              <a:extLst>
                <a:ext uri="{FF2B5EF4-FFF2-40B4-BE49-F238E27FC236}">
                  <a16:creationId xmlns:a16="http://schemas.microsoft.com/office/drawing/2014/main" id="{CB1E98A1-C317-4CCC-BC55-14EB2C0BA074}"/>
                </a:ext>
              </a:extLst>
            </p:cNvPr>
            <p:cNvSpPr txBox="1"/>
            <p:nvPr/>
          </p:nvSpPr>
          <p:spPr>
            <a:xfrm>
              <a:off x="8391540" y="3028890"/>
              <a:ext cx="38205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zh-CN" sz="1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F0502020204030204"/>
                  <a:cs typeface="Arial" panose="020B0604020202020204" pitchFamily="34" charset="0"/>
                </a:rPr>
                <a:t>НЕОБЫЧНЫЙ</a:t>
              </a:r>
              <a:r>
                <a:rPr kumimoji="0" lang="ru-RU" altLang="zh-CN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F0502020204030204"/>
                  <a:cs typeface="Arial" panose="020B0604020202020204" pitchFamily="34" charset="0"/>
                </a:rPr>
                <a:t> </a:t>
              </a:r>
              <a:r>
                <a:rPr kumimoji="0" lang="ru-RU" altLang="zh-CN" sz="1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F0502020204030204"/>
                  <a:cs typeface="Arial" panose="020B0604020202020204" pitchFamily="34" charset="0"/>
                </a:rPr>
                <a:t>АССОРТИМЕНТ</a:t>
              </a: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等线" panose="020F0502020204030204"/>
                <a:cs typeface="Arial" panose="020B0604020202020204" pitchFamily="34" charset="0"/>
              </a:endParaRPr>
            </a:p>
          </p:txBody>
        </p:sp>
        <p:sp>
          <p:nvSpPr>
            <p:cNvPr id="36" name="文本框 13">
              <a:extLst>
                <a:ext uri="{FF2B5EF4-FFF2-40B4-BE49-F238E27FC236}">
                  <a16:creationId xmlns:a16="http://schemas.microsoft.com/office/drawing/2014/main" id="{3F5308F9-A6F6-4D22-8D4D-375E15DF83B6}"/>
                </a:ext>
              </a:extLst>
            </p:cNvPr>
            <p:cNvSpPr txBox="1"/>
            <p:nvPr/>
          </p:nvSpPr>
          <p:spPr>
            <a:xfrm>
              <a:off x="8391539" y="3356738"/>
              <a:ext cx="3716335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zh-CN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F0502020204030204"/>
                  <a:cs typeface="Arial" panose="020B0604020202020204" pitchFamily="34" charset="0"/>
                </a:rPr>
                <a:t>Вырос процент ЗОЖ-активистов, для белорусов важным приоритетом остается здоровье и товары с маркировками </a:t>
              </a:r>
              <a:r>
                <a:rPr kumimoji="0" lang="en-US" altLang="zh-CN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F0502020204030204"/>
                  <a:cs typeface="Arial" panose="020B0604020202020204" pitchFamily="34" charset="0"/>
                </a:rPr>
                <a:t>ECO</a:t>
              </a:r>
              <a:r>
                <a:rPr kumimoji="0" lang="ru-RU" altLang="zh-CN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F0502020204030204"/>
                  <a:cs typeface="Arial" panose="020B0604020202020204" pitchFamily="34" charset="0"/>
                </a:rPr>
                <a:t>, </a:t>
              </a:r>
              <a:r>
                <a:rPr kumimoji="0" lang="en-US" altLang="zh-CN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F0502020204030204"/>
                  <a:cs typeface="Arial" panose="020B0604020202020204" pitchFamily="34" charset="0"/>
                </a:rPr>
                <a:t>BIO,</a:t>
              </a:r>
              <a:r>
                <a:rPr kumimoji="0" lang="ru-RU" altLang="zh-CN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F0502020204030204"/>
                  <a:cs typeface="Arial" panose="020B0604020202020204" pitchFamily="34" charset="0"/>
                </a:rPr>
                <a:t> </a:t>
              </a:r>
              <a:r>
                <a:rPr kumimoji="0" lang="en-US" altLang="zh-CN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F0502020204030204"/>
                  <a:cs typeface="Arial" panose="020B0604020202020204" pitchFamily="34" charset="0"/>
                </a:rPr>
                <a:t>ORGANIC</a:t>
              </a:r>
              <a:endPara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等线" panose="020F0502020204030204"/>
                <a:cs typeface="Arial" panose="020B0604020202020204" pitchFamily="34" charset="0"/>
              </a:endParaRPr>
            </a:p>
          </p:txBody>
        </p:sp>
        <p:sp>
          <p:nvSpPr>
            <p:cNvPr id="37" name="文本框 16">
              <a:extLst>
                <a:ext uri="{FF2B5EF4-FFF2-40B4-BE49-F238E27FC236}">
                  <a16:creationId xmlns:a16="http://schemas.microsoft.com/office/drawing/2014/main" id="{E139DCF7-B369-4DE6-B3E8-37A00A3B77E9}"/>
                </a:ext>
              </a:extLst>
            </p:cNvPr>
            <p:cNvSpPr txBox="1"/>
            <p:nvPr/>
          </p:nvSpPr>
          <p:spPr>
            <a:xfrm>
              <a:off x="6922278" y="2949357"/>
              <a:ext cx="1037463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zh-CN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Century Gothic" panose="020B0502020202020204" pitchFamily="34" charset="0"/>
                  <a:ea typeface="等线" panose="020F0502020204030204"/>
                  <a:cs typeface="+mn-cs"/>
                </a:rPr>
                <a:t>03</a:t>
              </a:r>
              <a:endPara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Century Gothic" panose="020B0502020202020204" pitchFamily="34" charset="0"/>
                <a:ea typeface="等线" panose="020F0502020204030204"/>
                <a:cs typeface="+mn-cs"/>
              </a:endParaRPr>
            </a:p>
          </p:txBody>
        </p:sp>
      </p:grpSp>
      <p:sp>
        <p:nvSpPr>
          <p:cNvPr id="38" name="文本框 8">
            <a:extLst>
              <a:ext uri="{FF2B5EF4-FFF2-40B4-BE49-F238E27FC236}">
                <a16:creationId xmlns:a16="http://schemas.microsoft.com/office/drawing/2014/main" id="{A10A560C-2E66-4245-AD1B-8F493AA83643}"/>
              </a:ext>
            </a:extLst>
          </p:cNvPr>
          <p:cNvSpPr txBox="1"/>
          <p:nvPr/>
        </p:nvSpPr>
        <p:spPr>
          <a:xfrm>
            <a:off x="820927" y="6279634"/>
            <a:ext cx="63241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zh-CN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等线" panose="020F0502020204030204"/>
                <a:cs typeface="+mn-cs"/>
              </a:rPr>
              <a:t>Виктория </a:t>
            </a:r>
            <a:r>
              <a:rPr kumimoji="0" lang="ru-RU" altLang="zh-CN" sz="1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等线" panose="020F0502020204030204"/>
                <a:cs typeface="+mn-cs"/>
              </a:rPr>
              <a:t>Давитаиа</a:t>
            </a:r>
            <a:r>
              <a:rPr kumimoji="0" lang="ru-RU" altLang="zh-CN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等线" panose="020F0502020204030204"/>
                <a:cs typeface="+mn-cs"/>
              </a:rPr>
              <a:t>, директор по работе с ритейл-клиентами компании GFK</a:t>
            </a:r>
            <a:endParaRPr kumimoji="0" lang="zh-CN" altLang="en-US" sz="1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等线" panose="020F0502020204030204"/>
              <a:cs typeface="+mn-cs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B34A4E2F-E681-448E-B447-495A0382B503}"/>
              </a:ext>
            </a:extLst>
          </p:cNvPr>
          <p:cNvSpPr/>
          <p:nvPr/>
        </p:nvSpPr>
        <p:spPr>
          <a:xfrm>
            <a:off x="820927" y="6570811"/>
            <a:ext cx="858520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https://belretail.by/news/tri-osnovnyih-potrebitelskih-trenda-po-versii-gfk</a:t>
            </a:r>
            <a:r>
              <a:rPr kumimoji="0" lang="ru-RU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</a:p>
        </p:txBody>
      </p:sp>
      <p:pic>
        <p:nvPicPr>
          <p:cNvPr id="1028" name="Picture 4" descr="Прочитайте: Как выбирать подгузники — советы в Журнале Маркета">
            <a:extLst>
              <a:ext uri="{FF2B5EF4-FFF2-40B4-BE49-F238E27FC236}">
                <a16:creationId xmlns:a16="http://schemas.microsoft.com/office/drawing/2014/main" id="{2D0CE3B3-C801-4C25-9AA4-4DEE60547A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32" r="14150"/>
          <a:stretch/>
        </p:blipFill>
        <p:spPr bwMode="auto">
          <a:xfrm>
            <a:off x="1203526" y="1541339"/>
            <a:ext cx="4089790" cy="408979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9469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/>
      <p:bldP spid="15" grpId="0" animBg="1"/>
      <p:bldP spid="16" grpId="0" animBg="1"/>
      <p:bldP spid="3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/>
          <p:nvPr/>
        </p:nvSpPr>
        <p:spPr>
          <a:xfrm>
            <a:off x="5412463" y="3411647"/>
            <a:ext cx="6779537" cy="34463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0" y="0"/>
            <a:ext cx="5386812" cy="33769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" name="Прямая соединительная линия 1"/>
          <p:cNvCxnSpPr/>
          <p:nvPr/>
        </p:nvCxnSpPr>
        <p:spPr>
          <a:xfrm>
            <a:off x="5395864" y="0"/>
            <a:ext cx="27161" cy="6858000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1481"/>
            <a:ext cx="2933323" cy="1409587"/>
          </a:xfrm>
          <a:prstGeom prst="rect">
            <a:avLst/>
          </a:prstGeom>
        </p:spPr>
      </p:pic>
      <p:cxnSp>
        <p:nvCxnSpPr>
          <p:cNvPr id="8" name="Прямая соединительная линия 7"/>
          <p:cNvCxnSpPr/>
          <p:nvPr/>
        </p:nvCxnSpPr>
        <p:spPr>
          <a:xfrm>
            <a:off x="0" y="3385995"/>
            <a:ext cx="12192000" cy="0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1998" y="2365682"/>
            <a:ext cx="2692508" cy="162790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81069" y="1475715"/>
            <a:ext cx="513331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>
                <a:solidFill>
                  <a:srgbClr val="78BD9B"/>
                </a:solidFill>
                <a:latin typeface="Gilroy ExtraBold" panose="00000900000000000000" pitchFamily="50" charset="-52"/>
              </a:rPr>
              <a:t>Продукция </a:t>
            </a:r>
            <a:r>
              <a:rPr lang="ru-RU" sz="1400" dirty="0" smtClean="0">
                <a:solidFill>
                  <a:srgbClr val="78BD9B"/>
                </a:solidFill>
                <a:latin typeface="Gilroy ExtraBold" panose="00000900000000000000" pitchFamily="50" charset="-52"/>
              </a:rPr>
              <a:t>произведена с использованием самых последних инновационных разработок, в состав входят чистые натуральные компоненты , абсолютно безопасна и гипоаллергенна для кожи новорождённого</a:t>
            </a:r>
            <a:endParaRPr lang="ru-RU" sz="1400" dirty="0">
              <a:solidFill>
                <a:srgbClr val="78BD9B"/>
              </a:solidFill>
              <a:latin typeface="Gilroy ExtraBold" panose="00000900000000000000" pitchFamily="50" charset="-52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0" y="3445073"/>
            <a:ext cx="3087233" cy="4830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dirty="0" smtClean="0">
                <a:solidFill>
                  <a:schemeClr val="bg1"/>
                </a:solidFill>
                <a:latin typeface="Gilroy ExtraBold" panose="00000900000000000000" pitchFamily="50" charset="-52"/>
              </a:rPr>
              <a:t>Влажные салфетки</a:t>
            </a:r>
            <a:endParaRPr lang="ru-RU" sz="2400" dirty="0">
              <a:solidFill>
                <a:schemeClr val="bg1"/>
              </a:solidFill>
              <a:latin typeface="Gilroy ExtraBold" panose="00000900000000000000" pitchFamily="50" charset="-52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0084280" y="63374"/>
            <a:ext cx="2107720" cy="4830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2400" dirty="0">
                <a:solidFill>
                  <a:schemeClr val="bg1"/>
                </a:solidFill>
                <a:latin typeface="Gilroy ExtraBold" panose="00000900000000000000" pitchFamily="50" charset="-52"/>
              </a:rPr>
              <a:t>подгузники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10084280" y="3366379"/>
            <a:ext cx="2107720" cy="4830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2400" dirty="0">
                <a:solidFill>
                  <a:srgbClr val="78BD9B"/>
                </a:solidFill>
                <a:latin typeface="Gilroy ExtraBold" panose="00000900000000000000" pitchFamily="50" charset="-52"/>
              </a:rPr>
              <a:t>трусики</a:t>
            </a: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2935" y="3682495"/>
            <a:ext cx="2227414" cy="3150714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3336" y="3444206"/>
            <a:ext cx="2427033" cy="3433077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6879" y="3684733"/>
            <a:ext cx="2248395" cy="3180392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5360" y="1385184"/>
            <a:ext cx="1017977" cy="1439944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9474" y="1269740"/>
            <a:ext cx="1090950" cy="1543167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2167" y="1124133"/>
            <a:ext cx="1196996" cy="1693170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5209" y="1372516"/>
            <a:ext cx="1119783" cy="1583952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238" y="1297604"/>
            <a:ext cx="1132130" cy="1601415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1481" y="1759667"/>
            <a:ext cx="1768334" cy="1125140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95" y="3800374"/>
            <a:ext cx="3163903" cy="3409280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3540" y="3603958"/>
            <a:ext cx="3035847" cy="3271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134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7016436" cy="6858000"/>
          </a:xfrm>
          <a:prstGeom prst="rect">
            <a:avLst/>
          </a:prstGeom>
          <a:solidFill>
            <a:srgbClr val="78BD9B"/>
          </a:solidFill>
          <a:ln>
            <a:solidFill>
              <a:srgbClr val="78BD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3322621" y="1004934"/>
            <a:ext cx="42732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600" dirty="0" smtClean="0">
                <a:solidFill>
                  <a:schemeClr val="bg1"/>
                </a:solidFill>
                <a:latin typeface="Gilroy ExtraBold" panose="00000900000000000000" pitchFamily="50" charset="-52"/>
              </a:rPr>
              <a:t>ПОДГУЗНИКИ</a:t>
            </a:r>
            <a:endParaRPr kumimoji="0" lang="ru-RU" sz="36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ilroy ExtraBold" panose="00000900000000000000" pitchFamily="50" charset="-5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007382" y="1013989"/>
            <a:ext cx="42732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ilroy ExtraBold" panose="00000900000000000000" pitchFamily="50" charset="-52"/>
                <a:ea typeface="+mn-ea"/>
                <a:cs typeface="+mn-cs"/>
              </a:rPr>
              <a:t>ТРУСИКИ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5715" y="4601722"/>
            <a:ext cx="3168155" cy="1961333"/>
          </a:xfrm>
          <a:prstGeom prst="rect">
            <a:avLst/>
          </a:prstGeom>
          <a:effectLst>
            <a:glow rad="101600">
              <a:srgbClr val="78BD9B">
                <a:alpha val="40000"/>
              </a:srgbClr>
            </a:glo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4848" y="4626321"/>
            <a:ext cx="3161361" cy="1847626"/>
          </a:xfrm>
          <a:prstGeom prst="rect">
            <a:avLst/>
          </a:prstGeom>
          <a:effectLst>
            <a:glow rad="127000">
              <a:schemeClr val="bg1">
                <a:alpha val="82000"/>
              </a:schemeClr>
            </a:glo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2917" b="22498" l="18927" r="4894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366" t="11770" r="48865" b="76253"/>
          <a:stretch/>
        </p:blipFill>
        <p:spPr>
          <a:xfrm>
            <a:off x="-167236" y="93201"/>
            <a:ext cx="3212788" cy="125244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3365" y="0"/>
            <a:ext cx="3127453" cy="1502875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6996935" y="6274051"/>
            <a:ext cx="698512" cy="583949"/>
          </a:xfrm>
          <a:prstGeom prst="rect">
            <a:avLst/>
          </a:prstGeom>
          <a:solidFill>
            <a:srgbClr val="78BD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2060"/>
                </a:solidFill>
                <a:latin typeface="Gilroy ExtraBold" panose="00000900000000000000" pitchFamily="50" charset="-52"/>
              </a:rPr>
              <a:t>3 </a:t>
            </a:r>
            <a:endParaRPr lang="ru-RU" dirty="0">
              <a:solidFill>
                <a:srgbClr val="002060"/>
              </a:solidFill>
              <a:latin typeface="Gilroy ExtraBold" panose="00000900000000000000" pitchFamily="50" charset="-52"/>
            </a:endParaRPr>
          </a:p>
          <a:p>
            <a:pPr algn="ctr"/>
            <a:r>
              <a:rPr lang="en-US" dirty="0">
                <a:solidFill>
                  <a:srgbClr val="002060"/>
                </a:solidFill>
                <a:latin typeface="Gilroy ExtraBold" panose="00000900000000000000" pitchFamily="50" charset="-52"/>
              </a:rPr>
              <a:t>SKU</a:t>
            </a:r>
            <a:endParaRPr lang="ru-RU" dirty="0">
              <a:solidFill>
                <a:srgbClr val="002060"/>
              </a:solidFill>
              <a:latin typeface="Gilroy ExtraBold" panose="00000900000000000000" pitchFamily="50" charset="-52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373640" y="6274051"/>
            <a:ext cx="642796" cy="5839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2060"/>
                </a:solidFill>
                <a:latin typeface="Gilroy ExtraBold" panose="00000900000000000000" pitchFamily="50" charset="-52"/>
              </a:rPr>
              <a:t>5 </a:t>
            </a:r>
            <a:endParaRPr lang="ru-RU" dirty="0" smtClean="0">
              <a:solidFill>
                <a:srgbClr val="002060"/>
              </a:solidFill>
              <a:latin typeface="Gilroy ExtraBold" panose="00000900000000000000" pitchFamily="50" charset="-52"/>
            </a:endParaRPr>
          </a:p>
          <a:p>
            <a:pPr algn="ctr"/>
            <a:r>
              <a:rPr lang="en-US" dirty="0" smtClean="0">
                <a:solidFill>
                  <a:srgbClr val="002060"/>
                </a:solidFill>
                <a:latin typeface="Gilroy ExtraBold" panose="00000900000000000000" pitchFamily="50" charset="-52"/>
              </a:rPr>
              <a:t>SKU</a:t>
            </a:r>
            <a:endParaRPr lang="ru-RU" dirty="0">
              <a:solidFill>
                <a:srgbClr val="002060"/>
              </a:solidFill>
              <a:latin typeface="Gilroy ExtraBold" panose="00000900000000000000" pitchFamily="50" charset="-52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1575" y="2389147"/>
            <a:ext cx="1421726" cy="201105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1223" y="2252994"/>
            <a:ext cx="1549140" cy="219128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3319" y="2402121"/>
            <a:ext cx="1435118" cy="2029998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7889" y="2772085"/>
            <a:ext cx="1105756" cy="1564108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1254" y="2647741"/>
            <a:ext cx="1185020" cy="1676231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4673" y="2489200"/>
            <a:ext cx="1300210" cy="1839168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355" y="2746999"/>
            <a:ext cx="1216340" cy="1720533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1911" y="2670582"/>
            <a:ext cx="1229751" cy="1739502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06" y="3173712"/>
            <a:ext cx="1920815" cy="1222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898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8BD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4903" y="1188361"/>
            <a:ext cx="6462604" cy="452483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1803" y="0"/>
            <a:ext cx="2957892" cy="142139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3848" y="2318763"/>
            <a:ext cx="2689852" cy="234376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811" y="1180486"/>
            <a:ext cx="2121412" cy="165201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72427" y="63374"/>
            <a:ext cx="42732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400" dirty="0" smtClean="0">
                <a:solidFill>
                  <a:srgbClr val="002060"/>
                </a:solidFill>
                <a:latin typeface="Gilroy ExtraBold" panose="00000900000000000000" pitchFamily="50" charset="-52"/>
              </a:rPr>
              <a:t>ПОДГУЗНИКИ</a:t>
            </a:r>
            <a:endParaRPr kumimoji="0" lang="ru-RU" sz="44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Gilroy ExtraBold" panose="00000900000000000000" pitchFamily="50" charset="-52"/>
              <a:ea typeface="+mn-ea"/>
              <a:cs typeface="+mn-c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586803" y="1222219"/>
            <a:ext cx="32411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bg1"/>
                </a:solidFill>
                <a:latin typeface="Gilroy ExtraBold" panose="00000900000000000000" pitchFamily="50" charset="-52"/>
              </a:rPr>
              <a:t>УДОБНАЯ ТЯНУЩАЯСЯ ЛИПУЧКА – ФИКСИРУЕТ ПОДГУЗНИК ПО РАЗМЕРУ ЖИВОТИКА</a:t>
            </a:r>
            <a:endParaRPr lang="ru-RU" sz="1200" dirty="0">
              <a:solidFill>
                <a:schemeClr val="bg1"/>
              </a:solidFill>
              <a:latin typeface="Gilroy ExtraBold" panose="00000900000000000000" pitchFamily="50" charset="-52"/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689" y="3195873"/>
            <a:ext cx="4309449" cy="2518615"/>
          </a:xfrm>
          <a:prstGeom prst="rect">
            <a:avLst/>
          </a:prstGeom>
          <a:effectLst>
            <a:glow rad="127000">
              <a:schemeClr val="bg1">
                <a:alpha val="82000"/>
              </a:schemeClr>
            </a:glow>
          </a:effectLst>
        </p:spPr>
      </p:pic>
      <p:sp>
        <p:nvSpPr>
          <p:cNvPr id="26" name="Дуга 25">
            <a:extLst>
              <a:ext uri="{FF2B5EF4-FFF2-40B4-BE49-F238E27FC236}">
                <a16:creationId xmlns:a16="http://schemas.microsoft.com/office/drawing/2014/main" id="{DF0F3BA8-25BD-44BF-94A3-56101D89B324}"/>
              </a:ext>
            </a:extLst>
          </p:cNvPr>
          <p:cNvSpPr/>
          <p:nvPr/>
        </p:nvSpPr>
        <p:spPr>
          <a:xfrm rot="18142650">
            <a:off x="5025840" y="1276170"/>
            <a:ext cx="3325394" cy="3367816"/>
          </a:xfrm>
          <a:prstGeom prst="arc">
            <a:avLst>
              <a:gd name="adj1" fmla="val 16456209"/>
              <a:gd name="adj2" fmla="val 21303823"/>
            </a:avLst>
          </a:prstGeom>
          <a:ln w="28575">
            <a:solidFill>
              <a:schemeClr val="bg1">
                <a:lumMod val="50000"/>
              </a:schemeClr>
            </a:solidFill>
            <a:prstDash val="sysDash"/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irce Rounded DM"/>
              <a:ea typeface="+mn-ea"/>
              <a:cs typeface="+mn-cs"/>
            </a:endParaRPr>
          </a:p>
        </p:txBody>
      </p:sp>
      <p:sp>
        <p:nvSpPr>
          <p:cNvPr id="27" name="Дуга 26">
            <a:extLst>
              <a:ext uri="{FF2B5EF4-FFF2-40B4-BE49-F238E27FC236}">
                <a16:creationId xmlns:a16="http://schemas.microsoft.com/office/drawing/2014/main" id="{DF0F3BA8-25BD-44BF-94A3-56101D89B324}"/>
              </a:ext>
            </a:extLst>
          </p:cNvPr>
          <p:cNvSpPr/>
          <p:nvPr/>
        </p:nvSpPr>
        <p:spPr>
          <a:xfrm rot="7732425">
            <a:off x="1885132" y="1810495"/>
            <a:ext cx="3325394" cy="3881203"/>
          </a:xfrm>
          <a:prstGeom prst="arc">
            <a:avLst>
              <a:gd name="adj1" fmla="val 15967536"/>
              <a:gd name="adj2" fmla="val 20777888"/>
            </a:avLst>
          </a:prstGeom>
          <a:ln w="28575">
            <a:solidFill>
              <a:schemeClr val="bg1">
                <a:lumMod val="50000"/>
              </a:schemeClr>
            </a:solidFill>
            <a:prstDash val="sysDash"/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irce Rounded DM"/>
              <a:ea typeface="+mn-ea"/>
              <a:cs typeface="+mn-cs"/>
            </a:endParaRPr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99" b="36814"/>
          <a:stretch/>
        </p:blipFill>
        <p:spPr>
          <a:xfrm>
            <a:off x="6156356" y="5249371"/>
            <a:ext cx="1670363" cy="1490934"/>
          </a:xfrm>
          <a:prstGeom prst="rect">
            <a:avLst/>
          </a:prstGeom>
        </p:spPr>
      </p:pic>
      <p:sp>
        <p:nvSpPr>
          <p:cNvPr id="30" name="Дуга 29">
            <a:extLst>
              <a:ext uri="{FF2B5EF4-FFF2-40B4-BE49-F238E27FC236}">
                <a16:creationId xmlns:a16="http://schemas.microsoft.com/office/drawing/2014/main" id="{DF0F3BA8-25BD-44BF-94A3-56101D89B324}"/>
              </a:ext>
            </a:extLst>
          </p:cNvPr>
          <p:cNvSpPr/>
          <p:nvPr/>
        </p:nvSpPr>
        <p:spPr>
          <a:xfrm rot="8879004">
            <a:off x="6447236" y="407038"/>
            <a:ext cx="3325394" cy="3367816"/>
          </a:xfrm>
          <a:prstGeom prst="arc">
            <a:avLst>
              <a:gd name="adj1" fmla="val 15967536"/>
              <a:gd name="adj2" fmla="val 20777888"/>
            </a:avLst>
          </a:prstGeom>
          <a:ln w="28575">
            <a:solidFill>
              <a:schemeClr val="bg1">
                <a:lumMod val="50000"/>
              </a:schemeClr>
            </a:solidFill>
            <a:prstDash val="sysDash"/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irce Rounded DM"/>
              <a:ea typeface="+mn-ea"/>
              <a:cs typeface="+mn-cs"/>
            </a:endParaRPr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 rotWithShape="1">
          <a:blip r:embed="rId8" cstate="print">
            <a:biLevel thresh="50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4919"/>
          <a:stretch/>
        </p:blipFill>
        <p:spPr>
          <a:xfrm>
            <a:off x="4088538" y="5276312"/>
            <a:ext cx="2031606" cy="2120370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2917" b="22498" l="18927" r="4894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366" t="11770" r="48865" b="76253"/>
          <a:stretch/>
        </p:blipFill>
        <p:spPr>
          <a:xfrm>
            <a:off x="4635374" y="-81482"/>
            <a:ext cx="3458423" cy="1348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459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4519" y="-90534"/>
            <a:ext cx="2957892" cy="142139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3067" y="3568142"/>
            <a:ext cx="2689852" cy="234376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3157" y="1237098"/>
            <a:ext cx="4592295" cy="4955471"/>
          </a:xfrm>
          <a:prstGeom prst="rect">
            <a:avLst/>
          </a:prstGeom>
          <a:ln>
            <a:noFill/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87" y="1289127"/>
            <a:ext cx="2121412" cy="165201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10"/>
          <a:stretch/>
        </p:blipFill>
        <p:spPr>
          <a:xfrm rot="5400000">
            <a:off x="8487817" y="1698348"/>
            <a:ext cx="2061641" cy="201473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99588" y="144855"/>
            <a:ext cx="42732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ilroy ExtraBold" panose="00000900000000000000" pitchFamily="50" charset="-52"/>
                <a:ea typeface="+mn-ea"/>
                <a:cs typeface="+mn-cs"/>
              </a:rPr>
              <a:t>ТРУСИКИ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555525" y="1394235"/>
            <a:ext cx="23810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8BD9B"/>
                </a:solidFill>
                <a:effectLst/>
                <a:uLnTx/>
                <a:uFillTx/>
                <a:latin typeface="Gilroy ExtraBold" panose="00000900000000000000" pitchFamily="50" charset="-52"/>
                <a:ea typeface="+mn-ea"/>
                <a:cs typeface="+mn-cs"/>
              </a:rPr>
              <a:t>Мягкий широкий поясок</a:t>
            </a:r>
          </a:p>
        </p:txBody>
      </p:sp>
      <p:sp>
        <p:nvSpPr>
          <p:cNvPr id="17" name="Дуга 16">
            <a:extLst>
              <a:ext uri="{FF2B5EF4-FFF2-40B4-BE49-F238E27FC236}">
                <a16:creationId xmlns:a16="http://schemas.microsoft.com/office/drawing/2014/main" id="{DF0F3BA8-25BD-44BF-94A3-56101D89B324}"/>
              </a:ext>
            </a:extLst>
          </p:cNvPr>
          <p:cNvSpPr/>
          <p:nvPr/>
        </p:nvSpPr>
        <p:spPr>
          <a:xfrm rot="8278776">
            <a:off x="2003492" y="2246399"/>
            <a:ext cx="3325394" cy="3367816"/>
          </a:xfrm>
          <a:prstGeom prst="arc">
            <a:avLst>
              <a:gd name="adj1" fmla="val 15967536"/>
              <a:gd name="adj2" fmla="val 20777888"/>
            </a:avLst>
          </a:prstGeom>
          <a:ln w="28575">
            <a:solidFill>
              <a:schemeClr val="bg1">
                <a:lumMod val="75000"/>
              </a:schemeClr>
            </a:solidFill>
            <a:prstDash val="sysDash"/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irce Rounded DM"/>
              <a:ea typeface="+mn-ea"/>
              <a:cs typeface="+mn-cs"/>
            </a:endParaRPr>
          </a:p>
        </p:txBody>
      </p:sp>
      <p:sp>
        <p:nvSpPr>
          <p:cNvPr id="18" name="Дуга 17">
            <a:extLst>
              <a:ext uri="{FF2B5EF4-FFF2-40B4-BE49-F238E27FC236}">
                <a16:creationId xmlns:a16="http://schemas.microsoft.com/office/drawing/2014/main" id="{DF0F3BA8-25BD-44BF-94A3-56101D89B324}"/>
              </a:ext>
            </a:extLst>
          </p:cNvPr>
          <p:cNvSpPr/>
          <p:nvPr/>
        </p:nvSpPr>
        <p:spPr>
          <a:xfrm rot="20892141">
            <a:off x="5876865" y="2036660"/>
            <a:ext cx="3325394" cy="3367816"/>
          </a:xfrm>
          <a:prstGeom prst="arc">
            <a:avLst>
              <a:gd name="adj1" fmla="val 15967536"/>
              <a:gd name="adj2" fmla="val 20777888"/>
            </a:avLst>
          </a:prstGeom>
          <a:ln w="28575">
            <a:solidFill>
              <a:schemeClr val="bg1">
                <a:lumMod val="65000"/>
              </a:schemeClr>
            </a:solidFill>
            <a:prstDash val="sysDash"/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irce Rounded DM"/>
              <a:ea typeface="+mn-ea"/>
              <a:cs typeface="+mn-cs"/>
            </a:endParaRPr>
          </a:p>
        </p:txBody>
      </p:sp>
      <p:sp>
        <p:nvSpPr>
          <p:cNvPr id="19" name="Дуга 18">
            <a:extLst>
              <a:ext uri="{FF2B5EF4-FFF2-40B4-BE49-F238E27FC236}">
                <a16:creationId xmlns:a16="http://schemas.microsoft.com/office/drawing/2014/main" id="{DF0F3BA8-25BD-44BF-94A3-56101D89B324}"/>
              </a:ext>
            </a:extLst>
          </p:cNvPr>
          <p:cNvSpPr/>
          <p:nvPr/>
        </p:nvSpPr>
        <p:spPr>
          <a:xfrm rot="8021724">
            <a:off x="5759174" y="1946127"/>
            <a:ext cx="3325394" cy="3367816"/>
          </a:xfrm>
          <a:prstGeom prst="arc">
            <a:avLst>
              <a:gd name="adj1" fmla="val 15967536"/>
              <a:gd name="adj2" fmla="val 20777888"/>
            </a:avLst>
          </a:prstGeom>
          <a:ln w="28575">
            <a:solidFill>
              <a:schemeClr val="bg1">
                <a:lumMod val="65000"/>
              </a:schemeClr>
            </a:solidFill>
            <a:prstDash val="sysDash"/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irce Rounded DM"/>
              <a:ea typeface="+mn-ea"/>
              <a:cs typeface="+mn-cs"/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2917" b="22498" l="18927" r="4894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366" t="11770" r="48865" b="76253"/>
          <a:stretch/>
        </p:blipFill>
        <p:spPr>
          <a:xfrm>
            <a:off x="4001632" y="-1"/>
            <a:ext cx="3458423" cy="1348197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543" y="3476531"/>
            <a:ext cx="4400720" cy="2724386"/>
          </a:xfrm>
          <a:prstGeom prst="rect">
            <a:avLst/>
          </a:prstGeom>
          <a:effectLst>
            <a:glow rad="101600">
              <a:srgbClr val="78BD9B">
                <a:alpha val="40000"/>
              </a:srgbClr>
            </a:glow>
          </a:effectLst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2612" y="5439274"/>
            <a:ext cx="3688389" cy="2230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979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803271" y="0"/>
            <a:ext cx="6388729" cy="6858000"/>
          </a:xfrm>
          <a:prstGeom prst="rect">
            <a:avLst/>
          </a:prstGeom>
          <a:solidFill>
            <a:srgbClr val="78BD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135800" y="63374"/>
            <a:ext cx="54773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400" dirty="0" smtClean="0">
                <a:solidFill>
                  <a:srgbClr val="002060"/>
                </a:solidFill>
                <a:latin typeface="Gilroy ExtraBold" panose="00000900000000000000" pitchFamily="50" charset="-52"/>
              </a:rPr>
              <a:t>Влажные салфетки</a:t>
            </a:r>
            <a:endParaRPr kumimoji="0" lang="ru-RU" sz="44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Gilroy ExtraBold" panose="00000900000000000000" pitchFamily="50" charset="-52"/>
              <a:ea typeface="+mn-ea"/>
              <a:cs typeface="+mn-cs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-506995" y="2779883"/>
            <a:ext cx="12409283" cy="132904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-137312" y="5811284"/>
            <a:ext cx="12409283" cy="132904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8999" y="733330"/>
            <a:ext cx="1843054" cy="178375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7715" y="1831919"/>
            <a:ext cx="2527142" cy="244582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530282" y="1477224"/>
            <a:ext cx="253497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chemeClr val="bg1"/>
                </a:solidFill>
                <a:latin typeface="Gilroy ExtraBold" panose="00000900000000000000" pitchFamily="50" charset="-52"/>
              </a:rPr>
              <a:t>компонентов </a:t>
            </a:r>
            <a:r>
              <a:rPr lang="ru-RU" sz="2800" dirty="0">
                <a:solidFill>
                  <a:schemeClr val="bg1"/>
                </a:solidFill>
                <a:latin typeface="Gilroy ExtraBold" panose="00000900000000000000" pitchFamily="50" charset="-52"/>
              </a:rPr>
              <a:t>в составе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378983" y="316871"/>
            <a:ext cx="472289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600" dirty="0" smtClean="0">
                <a:solidFill>
                  <a:schemeClr val="bg1"/>
                </a:solidFill>
                <a:latin typeface="Gilroy ExtraBold" panose="00000900000000000000" pitchFamily="50" charset="-52"/>
              </a:rPr>
              <a:t>5</a:t>
            </a:r>
            <a:endParaRPr lang="ru-RU" sz="16600" dirty="0">
              <a:solidFill>
                <a:schemeClr val="bg1"/>
              </a:solidFill>
              <a:latin typeface="Gilroy ExtraBold" panose="00000900000000000000" pitchFamily="50" charset="-52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0342" y="3552080"/>
            <a:ext cx="2122754" cy="205445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7787" y="4881429"/>
            <a:ext cx="2462258" cy="2383032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6017534" y="3674198"/>
            <a:ext cx="3877903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500" dirty="0" smtClean="0">
                <a:solidFill>
                  <a:schemeClr val="bg1"/>
                </a:solidFill>
                <a:latin typeface="Gilroy ExtraBold" panose="00000900000000000000" pitchFamily="50" charset="-52"/>
              </a:rPr>
              <a:t>99%</a:t>
            </a:r>
            <a:endParaRPr lang="ru-RU" sz="11500" dirty="0">
              <a:solidFill>
                <a:schemeClr val="bg1"/>
              </a:solidFill>
              <a:latin typeface="Gilroy ExtraBold" panose="00000900000000000000" pitchFamily="50" charset="-52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153339" y="5232903"/>
            <a:ext cx="25349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dirty="0" smtClean="0">
                <a:solidFill>
                  <a:schemeClr val="bg1"/>
                </a:solidFill>
                <a:latin typeface="Gilroy ExtraBold" panose="00000900000000000000" pitchFamily="50" charset="-52"/>
              </a:rPr>
              <a:t>Чистой воды</a:t>
            </a:r>
            <a:endParaRPr lang="ru-RU" sz="2800" dirty="0">
              <a:solidFill>
                <a:schemeClr val="bg1"/>
              </a:solidFill>
              <a:latin typeface="Gilroy ExtraBold" panose="00000900000000000000" pitchFamily="50" charset="-52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10972798" y="0"/>
            <a:ext cx="1012365" cy="7919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002060"/>
                </a:solidFill>
                <a:latin typeface="Gilroy ExtraBold" panose="00000900000000000000" pitchFamily="50" charset="-52"/>
              </a:rPr>
              <a:t>2</a:t>
            </a:r>
            <a:r>
              <a:rPr lang="en-US" sz="2400" dirty="0" smtClean="0">
                <a:solidFill>
                  <a:srgbClr val="002060"/>
                </a:solidFill>
                <a:latin typeface="Gilroy ExtraBold" panose="00000900000000000000" pitchFamily="50" charset="-52"/>
              </a:rPr>
              <a:t> </a:t>
            </a:r>
            <a:endParaRPr lang="ru-RU" sz="2400" dirty="0" smtClean="0">
              <a:solidFill>
                <a:srgbClr val="002060"/>
              </a:solidFill>
              <a:latin typeface="Gilroy ExtraBold" panose="00000900000000000000" pitchFamily="50" charset="-52"/>
            </a:endParaRPr>
          </a:p>
          <a:p>
            <a:pPr algn="ctr"/>
            <a:r>
              <a:rPr lang="en-US" sz="2400" dirty="0" smtClean="0">
                <a:solidFill>
                  <a:srgbClr val="002060"/>
                </a:solidFill>
                <a:latin typeface="Gilroy ExtraBold" panose="00000900000000000000" pitchFamily="50" charset="-52"/>
              </a:rPr>
              <a:t>SKU</a:t>
            </a:r>
            <a:endParaRPr lang="ru-RU" sz="2400" dirty="0">
              <a:solidFill>
                <a:srgbClr val="002060"/>
              </a:solidFill>
              <a:latin typeface="Gilroy ExtraBold" panose="00000900000000000000" pitchFamily="50" charset="-52"/>
            </a:endParaRPr>
          </a:p>
        </p:txBody>
      </p:sp>
      <p:grpSp>
        <p:nvGrpSpPr>
          <p:cNvPr id="31" name="Группа 30"/>
          <p:cNvGrpSpPr/>
          <p:nvPr/>
        </p:nvGrpSpPr>
        <p:grpSpPr>
          <a:xfrm>
            <a:off x="-99588" y="1674891"/>
            <a:ext cx="1059255" cy="798040"/>
            <a:chOff x="-99588" y="1674891"/>
            <a:chExt cx="1059255" cy="798040"/>
          </a:xfrm>
        </p:grpSpPr>
        <p:sp>
          <p:nvSpPr>
            <p:cNvPr id="23" name="Прямоугольник 22"/>
            <p:cNvSpPr/>
            <p:nvPr/>
          </p:nvSpPr>
          <p:spPr>
            <a:xfrm>
              <a:off x="81483" y="1674891"/>
              <a:ext cx="660902" cy="425513"/>
            </a:xfrm>
            <a:prstGeom prst="rect">
              <a:avLst/>
            </a:prstGeom>
            <a:solidFill>
              <a:srgbClr val="78BD9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-99588" y="1692998"/>
              <a:ext cx="105925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dirty="0" smtClean="0">
                  <a:solidFill>
                    <a:schemeClr val="bg1"/>
                  </a:solidFill>
                  <a:latin typeface="Gilroy ExtraBold" panose="00000900000000000000" pitchFamily="50" charset="-52"/>
                </a:rPr>
                <a:t>80</a:t>
              </a:r>
              <a:endParaRPr lang="ru-RU" sz="2400" dirty="0" smtClean="0">
                <a:solidFill>
                  <a:schemeClr val="bg1"/>
                </a:solidFill>
                <a:latin typeface="Gilroy ExtraBold" panose="00000900000000000000" pitchFamily="50" charset="-52"/>
              </a:endParaRPr>
            </a:p>
          </p:txBody>
        </p:sp>
        <p:sp>
          <p:nvSpPr>
            <p:cNvPr id="27" name="Прямоугольник 26"/>
            <p:cNvSpPr/>
            <p:nvPr/>
          </p:nvSpPr>
          <p:spPr>
            <a:xfrm>
              <a:off x="92304" y="2103599"/>
              <a:ext cx="631974" cy="369332"/>
            </a:xfrm>
            <a:prstGeom prst="rect">
              <a:avLst/>
            </a:prstGeom>
            <a:noFill/>
            <a:ln>
              <a:solidFill>
                <a:srgbClr val="78BD9B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>
                  <a:solidFill>
                    <a:srgbClr val="78BD9B"/>
                  </a:solidFill>
                  <a:latin typeface="Gilroy ExtraBold" panose="00000900000000000000" pitchFamily="50" charset="-52"/>
                </a:rPr>
                <a:t>шт</a:t>
              </a:r>
            </a:p>
          </p:txBody>
        </p:sp>
      </p:grpSp>
      <p:grpSp>
        <p:nvGrpSpPr>
          <p:cNvPr id="30" name="Группа 29"/>
          <p:cNvGrpSpPr/>
          <p:nvPr/>
        </p:nvGrpSpPr>
        <p:grpSpPr>
          <a:xfrm>
            <a:off x="90534" y="4498064"/>
            <a:ext cx="697117" cy="855978"/>
            <a:chOff x="90534" y="4498064"/>
            <a:chExt cx="697117" cy="855978"/>
          </a:xfrm>
        </p:grpSpPr>
        <p:sp>
          <p:nvSpPr>
            <p:cNvPr id="28" name="TextBox 27"/>
            <p:cNvSpPr txBox="1"/>
            <p:nvPr/>
          </p:nvSpPr>
          <p:spPr>
            <a:xfrm>
              <a:off x="90535" y="4498064"/>
              <a:ext cx="688064" cy="369332"/>
            </a:xfrm>
            <a:prstGeom prst="rect">
              <a:avLst/>
            </a:prstGeom>
            <a:noFill/>
            <a:ln>
              <a:solidFill>
                <a:srgbClr val="78BD9B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 smtClean="0">
                  <a:solidFill>
                    <a:srgbClr val="78BD9B"/>
                  </a:solidFill>
                  <a:latin typeface="Gilroy ExtraBold" panose="00000900000000000000" pitchFamily="50" charset="-52"/>
                </a:rPr>
                <a:t>10</a:t>
              </a:r>
              <a:r>
                <a:rPr lang="ru-RU" dirty="0" smtClean="0">
                  <a:solidFill>
                    <a:srgbClr val="78BD9B"/>
                  </a:solidFill>
                  <a:latin typeface="Gilroy ExtraBold" panose="00000900000000000000" pitchFamily="50" charset="-52"/>
                </a:rPr>
                <a:t>0</a:t>
              </a:r>
              <a:endParaRPr lang="ru-RU" dirty="0" smtClean="0">
                <a:solidFill>
                  <a:srgbClr val="78BD9B"/>
                </a:solidFill>
                <a:latin typeface="Gilroy ExtraBold" panose="00000900000000000000" pitchFamily="50" charset="-52"/>
              </a:endParaRPr>
            </a:p>
          </p:txBody>
        </p:sp>
        <p:sp>
          <p:nvSpPr>
            <p:cNvPr id="29" name="Прямоугольник 28"/>
            <p:cNvSpPr/>
            <p:nvPr/>
          </p:nvSpPr>
          <p:spPr>
            <a:xfrm>
              <a:off x="90534" y="4953932"/>
              <a:ext cx="697117" cy="400110"/>
            </a:xfrm>
            <a:prstGeom prst="rect">
              <a:avLst/>
            </a:prstGeom>
            <a:solidFill>
              <a:srgbClr val="78BD9B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ru-RU" sz="2000" dirty="0">
                  <a:solidFill>
                    <a:schemeClr val="bg1"/>
                  </a:solidFill>
                  <a:latin typeface="Gilroy ExtraBold" panose="00000900000000000000" pitchFamily="50" charset="-52"/>
                </a:rPr>
                <a:t>шт</a:t>
              </a:r>
            </a:p>
          </p:txBody>
        </p:sp>
      </p:grpSp>
      <p:pic>
        <p:nvPicPr>
          <p:cNvPr id="25" name="Рисунок 2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404" y="1107853"/>
            <a:ext cx="4330380" cy="4666223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474" y="1887647"/>
            <a:ext cx="4315510" cy="4650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128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047714" y="0"/>
            <a:ext cx="6144285" cy="6858000"/>
          </a:xfrm>
          <a:prstGeom prst="rect">
            <a:avLst/>
          </a:prstGeom>
          <a:solidFill>
            <a:srgbClr val="78BD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6473225" y="0"/>
            <a:ext cx="54773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0" dirty="0" smtClean="0">
                <a:solidFill>
                  <a:schemeClr val="bg1"/>
                </a:solidFill>
                <a:latin typeface="Gilroy ExtraBold" panose="00000900000000000000" pitchFamily="50" charset="-52"/>
              </a:rPr>
              <a:t>Влажные салфетки</a:t>
            </a:r>
            <a:endParaRPr kumimoji="0" lang="ru-RU" sz="40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ilroy ExtraBold" panose="00000900000000000000" pitchFamily="50" charset="-52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695445" y="4020164"/>
            <a:ext cx="41102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600" dirty="0">
                <a:solidFill>
                  <a:schemeClr val="bg1"/>
                </a:solidFill>
                <a:latin typeface="Gilroy ExtraBold" panose="00000900000000000000" pitchFamily="50" charset="-52"/>
              </a:rPr>
              <a:t>Самый чистый и безопасный состав, только </a:t>
            </a:r>
            <a:r>
              <a:rPr lang="ru-RU" sz="1600" dirty="0" smtClean="0">
                <a:solidFill>
                  <a:schemeClr val="bg1"/>
                </a:solidFill>
                <a:latin typeface="Gilroy ExtraBold" panose="00000900000000000000" pitchFamily="50" charset="-52"/>
              </a:rPr>
              <a:t>ПЯТЬ </a:t>
            </a:r>
            <a:r>
              <a:rPr lang="ru-RU" sz="1600" dirty="0">
                <a:solidFill>
                  <a:schemeClr val="bg1"/>
                </a:solidFill>
                <a:latin typeface="Gilroy ExtraBold" panose="00000900000000000000" pitchFamily="50" charset="-52"/>
              </a:rPr>
              <a:t>компонентов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.  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309198" y="5765684"/>
            <a:ext cx="296067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>
                <a:solidFill>
                  <a:schemeClr val="bg1">
                    <a:lumMod val="50000"/>
                  </a:schemeClr>
                </a:solidFill>
                <a:latin typeface="Gilroy ExtraBold" panose="00000900000000000000" pitchFamily="50" charset="-52"/>
              </a:rPr>
              <a:t>*При производстве детских салфеток мы не используем хлор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11626"/>
            <a:ext cx="2366057" cy="1301519"/>
          </a:xfrm>
          <a:prstGeom prst="rect">
            <a:avLst/>
          </a:prstGeom>
        </p:spPr>
      </p:pic>
      <p:pic>
        <p:nvPicPr>
          <p:cNvPr id="11" name="Picture 2" descr="ÐÐ°ÑÑÐ¸Ð½ÐºÐ¸ Ð¿Ð¾ Ð·Ð°Ð¿ÑÐ¾ÑÑ Ð²Ð¾Ð´Ð°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0591" y="4716858"/>
            <a:ext cx="1380122" cy="1266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7644966" y="5084297"/>
            <a:ext cx="31377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dirty="0">
                <a:solidFill>
                  <a:schemeClr val="bg1"/>
                </a:solidFill>
                <a:latin typeface="Gilroy ExtraBold" panose="00000900000000000000" pitchFamily="50" charset="-52"/>
              </a:rPr>
              <a:t>Сверхочищенная вода</a:t>
            </a:r>
          </a:p>
        </p:txBody>
      </p:sp>
      <p:pic>
        <p:nvPicPr>
          <p:cNvPr id="13" name="Picture 6" descr="Картинки по запросу &quot;молекулы&quot;&quot;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300" t="2978"/>
          <a:stretch/>
        </p:blipFill>
        <p:spPr bwMode="auto">
          <a:xfrm>
            <a:off x="6708467" y="6042000"/>
            <a:ext cx="833070" cy="8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7679672" y="6096776"/>
            <a:ext cx="31377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600" dirty="0">
                <a:solidFill>
                  <a:schemeClr val="bg1"/>
                </a:solidFill>
                <a:latin typeface="Gilroy ExtraBold" panose="00000900000000000000" pitchFamily="50" charset="-52"/>
              </a:rPr>
              <a:t>Мягкие консерванты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695039" y="3558014"/>
            <a:ext cx="47228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dirty="0" smtClean="0">
                <a:solidFill>
                  <a:schemeClr val="bg1"/>
                </a:solidFill>
                <a:latin typeface="Gilroy ExtraBold" panose="00000900000000000000" pitchFamily="50" charset="-52"/>
              </a:rPr>
              <a:t>5</a:t>
            </a:r>
            <a:endParaRPr lang="ru-RU" sz="8000" dirty="0">
              <a:solidFill>
                <a:schemeClr val="bg1"/>
              </a:solidFill>
              <a:latin typeface="Gilroy ExtraBold" panose="00000900000000000000" pitchFamily="50" charset="-52"/>
            </a:endParaRPr>
          </a:p>
        </p:txBody>
      </p:sp>
      <p:cxnSp>
        <p:nvCxnSpPr>
          <p:cNvPr id="18" name="Прямая соединительная линия 17"/>
          <p:cNvCxnSpPr/>
          <p:nvPr/>
        </p:nvCxnSpPr>
        <p:spPr>
          <a:xfrm>
            <a:off x="7568697" y="3802455"/>
            <a:ext cx="18108" cy="2860895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>
            <a:off x="6391747" y="4689695"/>
            <a:ext cx="1050202" cy="9054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>
            <a:off x="6381183" y="5901349"/>
            <a:ext cx="1050202" cy="9054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Прямоугольник 27"/>
          <p:cNvSpPr/>
          <p:nvPr/>
        </p:nvSpPr>
        <p:spPr>
          <a:xfrm>
            <a:off x="2098579" y="4097501"/>
            <a:ext cx="373185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>
                <a:solidFill>
                  <a:srgbClr val="002060"/>
                </a:solidFill>
                <a:latin typeface="Gilroy ExtraBold" panose="00000900000000000000" pitchFamily="50" charset="-52"/>
              </a:rPr>
              <a:t>Мягкие салфетки содержат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>
                <a:solidFill>
                  <a:srgbClr val="002060"/>
                </a:solidFill>
                <a:latin typeface="Gilroy ExtraBold" panose="00000900000000000000" pitchFamily="50" charset="-52"/>
              </a:rPr>
              <a:t>99% дистиллированной воды, </a:t>
            </a:r>
            <a:r>
              <a:rPr lang="ru-RU" sz="1400" dirty="0" smtClean="0">
                <a:solidFill>
                  <a:srgbClr val="002060"/>
                </a:solidFill>
                <a:latin typeface="Gilroy ExtraBold" panose="00000900000000000000" pitchFamily="50" charset="-52"/>
              </a:rPr>
              <a:t>что </a:t>
            </a:r>
            <a:r>
              <a:rPr lang="ru-RU" sz="1400" dirty="0">
                <a:solidFill>
                  <a:srgbClr val="002060"/>
                </a:solidFill>
                <a:latin typeface="Gilroy ExtraBold" panose="00000900000000000000" pitchFamily="50" charset="-52"/>
              </a:rPr>
              <a:t>делает их нежными </a:t>
            </a:r>
            <a:r>
              <a:rPr lang="ru-RU" sz="1400" dirty="0" smtClean="0">
                <a:solidFill>
                  <a:srgbClr val="002060"/>
                </a:solidFill>
                <a:latin typeface="Gilroy ExtraBold" panose="00000900000000000000" pitchFamily="50" charset="-52"/>
              </a:rPr>
              <a:t> даже </a:t>
            </a:r>
            <a:r>
              <a:rPr lang="ru-RU" sz="1400" dirty="0">
                <a:solidFill>
                  <a:srgbClr val="002060"/>
                </a:solidFill>
                <a:latin typeface="Gilroy ExtraBold" panose="00000900000000000000" pitchFamily="50" charset="-52"/>
              </a:rPr>
              <a:t>для чувствительной детской кожи.</a:t>
            </a:r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390" y="3624507"/>
            <a:ext cx="1802185" cy="1744198"/>
          </a:xfrm>
          <a:prstGeom prst="rect">
            <a:avLst/>
          </a:prstGeom>
        </p:spPr>
      </p:pic>
      <p:sp>
        <p:nvSpPr>
          <p:cNvPr id="31" name="Прямоугольник 30"/>
          <p:cNvSpPr/>
          <p:nvPr/>
        </p:nvSpPr>
        <p:spPr>
          <a:xfrm>
            <a:off x="5358257" y="3232087"/>
            <a:ext cx="698512" cy="583949"/>
          </a:xfrm>
          <a:prstGeom prst="rect">
            <a:avLst/>
          </a:prstGeom>
          <a:solidFill>
            <a:srgbClr val="78BD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2060"/>
                </a:solidFill>
                <a:latin typeface="Gilroy ExtraBold" panose="00000900000000000000" pitchFamily="50" charset="-52"/>
              </a:rPr>
              <a:t>1</a:t>
            </a:r>
            <a:r>
              <a:rPr lang="ru-RU" dirty="0" smtClean="0">
                <a:solidFill>
                  <a:srgbClr val="002060"/>
                </a:solidFill>
                <a:latin typeface="Gilroy ExtraBold" panose="00000900000000000000" pitchFamily="50" charset="-52"/>
              </a:rPr>
              <a:t>0</a:t>
            </a:r>
            <a:r>
              <a:rPr lang="en-US" dirty="0" smtClean="0">
                <a:solidFill>
                  <a:srgbClr val="002060"/>
                </a:solidFill>
                <a:latin typeface="Gilroy ExtraBold" panose="00000900000000000000" pitchFamily="50" charset="-52"/>
              </a:rPr>
              <a:t>0 </a:t>
            </a:r>
            <a:endParaRPr lang="ru-RU" dirty="0">
              <a:solidFill>
                <a:srgbClr val="002060"/>
              </a:solidFill>
              <a:latin typeface="Gilroy ExtraBold" panose="00000900000000000000" pitchFamily="50" charset="-52"/>
            </a:endParaRPr>
          </a:p>
          <a:p>
            <a:pPr algn="ctr"/>
            <a:r>
              <a:rPr lang="ru-RU" dirty="0" smtClean="0">
                <a:solidFill>
                  <a:srgbClr val="002060"/>
                </a:solidFill>
                <a:latin typeface="Gilroy ExtraBold" panose="00000900000000000000" pitchFamily="50" charset="-52"/>
              </a:rPr>
              <a:t>шт</a:t>
            </a:r>
            <a:endParaRPr lang="ru-RU" dirty="0">
              <a:solidFill>
                <a:srgbClr val="002060"/>
              </a:solidFill>
              <a:latin typeface="Gilroy ExtraBold" panose="00000900000000000000" pitchFamily="50" charset="-52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6083929" y="3223034"/>
            <a:ext cx="642796" cy="5839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2060"/>
                </a:solidFill>
                <a:latin typeface="Gilroy ExtraBold" panose="00000900000000000000" pitchFamily="50" charset="-52"/>
              </a:rPr>
              <a:t>80</a:t>
            </a:r>
            <a:r>
              <a:rPr lang="en-US" dirty="0" smtClean="0">
                <a:solidFill>
                  <a:srgbClr val="002060"/>
                </a:solidFill>
                <a:latin typeface="Gilroy ExtraBold" panose="00000900000000000000" pitchFamily="50" charset="-52"/>
              </a:rPr>
              <a:t> </a:t>
            </a:r>
            <a:endParaRPr lang="ru-RU" dirty="0" smtClean="0">
              <a:solidFill>
                <a:srgbClr val="002060"/>
              </a:solidFill>
              <a:latin typeface="Gilroy ExtraBold" panose="00000900000000000000" pitchFamily="50" charset="-52"/>
            </a:endParaRPr>
          </a:p>
          <a:p>
            <a:pPr algn="ctr"/>
            <a:r>
              <a:rPr lang="ru-RU" dirty="0" smtClean="0">
                <a:solidFill>
                  <a:srgbClr val="002060"/>
                </a:solidFill>
                <a:latin typeface="Gilroy ExtraBold" panose="00000900000000000000" pitchFamily="50" charset="-52"/>
              </a:rPr>
              <a:t>шт</a:t>
            </a:r>
            <a:endParaRPr lang="ru-RU" dirty="0">
              <a:solidFill>
                <a:srgbClr val="002060"/>
              </a:solidFill>
              <a:latin typeface="Gilroy ExtraBold" panose="00000900000000000000" pitchFamily="50" charset="-52"/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9883" y="449749"/>
            <a:ext cx="5276080" cy="5685267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720" y="-2142324"/>
            <a:ext cx="5184717" cy="5586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54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338990" y="5249045"/>
            <a:ext cx="78931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dirty="0" smtClean="0">
                <a:solidFill>
                  <a:srgbClr val="002060"/>
                </a:solidFill>
                <a:latin typeface="Gilroy ExtraBold" panose="00000900000000000000" pitchFamily="50" charset="-52"/>
              </a:rPr>
              <a:t>Просто самое необходимое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Gilroy ExtraBold" panose="00000900000000000000" pitchFamily="50" charset="-5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57125" y="5116773"/>
            <a:ext cx="37294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ilroy ExtraBold" panose="00000900000000000000" pitchFamily="50" charset="-52"/>
                <a:ea typeface="+mn-ea"/>
                <a:cs typeface="+mn-cs"/>
              </a:rPr>
              <a:t>SIMPLE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Gilroy ExtraBold" panose="00000900000000000000" pitchFamily="50" charset="-52"/>
              <a:ea typeface="+mn-ea"/>
              <a:cs typeface="+mn-cs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4106" y="199177"/>
            <a:ext cx="2047894" cy="206419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225" y="1846907"/>
            <a:ext cx="6696909" cy="2380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626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0"/>
            <a:ext cx="5884752" cy="6858000"/>
          </a:xfrm>
          <a:prstGeom prst="rect">
            <a:avLst/>
          </a:prstGeom>
          <a:solidFill>
            <a:schemeClr val="bg1">
              <a:alpha val="3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74" name="74F09AAA-A9B5-4D3E-824B-967FCFED9194" descr="74F09AAA-A9B5-4D3E-824B-967FCFED919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074"/>
          <a:stretch/>
        </p:blipFill>
        <p:spPr bwMode="auto">
          <a:xfrm>
            <a:off x="6346479" y="0"/>
            <a:ext cx="5845521" cy="6866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3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DFC2BEA-7A68-4DD6-9402-5F6F325C558F}"/>
              </a:ext>
            </a:extLst>
          </p:cNvPr>
          <p:cNvSpPr txBox="1"/>
          <p:nvPr/>
        </p:nvSpPr>
        <p:spPr>
          <a:xfrm>
            <a:off x="226124" y="305391"/>
            <a:ext cx="4279483" cy="173810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R="0" lvl="0" indent="0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>
                <a:solidFill>
                  <a:schemeClr val="bg1"/>
                </a:solidFill>
                <a:latin typeface="Gilroy ExtraBold" panose="00000900000000000000" pitchFamily="50" charset="-5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ilroy ExtraBold" panose="00000900000000000000" pitchFamily="50" charset="-52"/>
                <a:ea typeface="+mn-ea"/>
                <a:cs typeface="+mn-cs"/>
              </a:rPr>
              <a:t>В 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ilroy ExtraBold" panose="00000900000000000000" pitchFamily="50" charset="-52"/>
                <a:ea typeface="+mn-ea"/>
                <a:cs typeface="+mn-cs"/>
              </a:rPr>
              <a:t>ТРЕНДЕ</a:t>
            </a:r>
            <a:endParaRPr kumimoji="0" lang="ru-RU" sz="6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Gilroy ExtraBold" panose="00000900000000000000" pitchFamily="50" charset="-52"/>
              <a:ea typeface="+mn-ea"/>
              <a:cs typeface="+mn-cs"/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71B15B37-C4AC-453C-86AA-76F9DB271C8E}"/>
              </a:ext>
            </a:extLst>
          </p:cNvPr>
          <p:cNvSpPr/>
          <p:nvPr/>
        </p:nvSpPr>
        <p:spPr>
          <a:xfrm>
            <a:off x="839100" y="388743"/>
            <a:ext cx="323495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roy Light" panose="00000400000000000000" pitchFamily="50" charset="-52"/>
                <a:ea typeface="+mn-ea"/>
                <a:cs typeface="+mn-cs"/>
              </a:rPr>
              <a:t>*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roy Light" panose="00000400000000000000" pitchFamily="50" charset="-52"/>
                <a:ea typeface="+mn-ea"/>
                <a:cs typeface="+mn-cs"/>
              </a:rPr>
              <a:t>Senso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roy Light" panose="00000400000000000000" pitchFamily="50" charset="-52"/>
                <a:ea typeface="+mn-ea"/>
                <a:cs typeface="+mn-cs"/>
              </a:rPr>
              <a:t> Baby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roy Light" panose="00000400000000000000" pitchFamily="50" charset="-52"/>
                <a:ea typeface="+mn-ea"/>
                <a:cs typeface="+mn-cs"/>
              </a:rPr>
              <a:t>представляет новый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roy Light" panose="00000400000000000000" pitchFamily="50" charset="-52"/>
                <a:ea typeface="+mn-ea"/>
                <a:cs typeface="+mn-cs"/>
              </a:rPr>
              <a:t>современный европейский дизайн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roy Light" panose="00000400000000000000" pitchFamily="50" charset="-52"/>
              <a:ea typeface="+mn-ea"/>
              <a:cs typeface="+mn-cs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61" r="32745"/>
          <a:stretch/>
        </p:blipFill>
        <p:spPr>
          <a:xfrm>
            <a:off x="3141551" y="2335793"/>
            <a:ext cx="2106587" cy="4069533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50" r="32970"/>
          <a:stretch/>
        </p:blipFill>
        <p:spPr>
          <a:xfrm rot="20727771">
            <a:off x="546529" y="2608265"/>
            <a:ext cx="2362183" cy="4074691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5957" y="344031"/>
            <a:ext cx="4515277" cy="1605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922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0" y="0"/>
            <a:ext cx="5975287" cy="341768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>
            <a:off x="5993394" y="3440317"/>
            <a:ext cx="6274052" cy="341768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5984341" y="-9053"/>
            <a:ext cx="18106" cy="6858000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99177" y="2190941"/>
            <a:ext cx="559504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>
                <a:solidFill>
                  <a:srgbClr val="FFC000"/>
                </a:solidFill>
                <a:latin typeface="Gilroy ExtraBold" panose="00000900000000000000" pitchFamily="50" charset="-52"/>
              </a:rPr>
              <a:t>Продукция </a:t>
            </a:r>
            <a:r>
              <a:rPr lang="ru-RU" sz="1400" dirty="0" smtClean="0">
                <a:solidFill>
                  <a:srgbClr val="FFC000"/>
                </a:solidFill>
                <a:latin typeface="Gilroy ExtraBold" panose="00000900000000000000" pitchFamily="50" charset="-52"/>
              </a:rPr>
              <a:t>обладаем всеми необходимыми свойствами для каждодневного ухода за малышом. Девиз линейки данной продукции – Просто самое необходимое по доступной цене!</a:t>
            </a:r>
            <a:endParaRPr lang="ru-RU" sz="1400" dirty="0">
              <a:solidFill>
                <a:srgbClr val="FFC000"/>
              </a:solidFill>
              <a:latin typeface="Gilroy ExtraBold" panose="00000900000000000000" pitchFamily="50" charset="-52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3460790"/>
            <a:ext cx="3087233" cy="4830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dirty="0" smtClean="0">
                <a:solidFill>
                  <a:schemeClr val="bg1"/>
                </a:solidFill>
                <a:latin typeface="Gilroy ExtraBold" panose="00000900000000000000" pitchFamily="50" charset="-52"/>
              </a:rPr>
              <a:t>Влажные салфетки</a:t>
            </a:r>
            <a:endParaRPr lang="ru-RU" sz="2400" dirty="0">
              <a:solidFill>
                <a:schemeClr val="bg1"/>
              </a:solidFill>
              <a:latin typeface="Gilroy ExtraBold" panose="00000900000000000000" pitchFamily="50" charset="-52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0084280" y="63374"/>
            <a:ext cx="2107720" cy="4830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2400" dirty="0" smtClean="0">
                <a:solidFill>
                  <a:schemeClr val="bg1"/>
                </a:solidFill>
                <a:latin typeface="Gilroy ExtraBold" panose="00000900000000000000" pitchFamily="50" charset="-52"/>
              </a:rPr>
              <a:t>Подгузники</a:t>
            </a:r>
            <a:endParaRPr lang="ru-RU" sz="2400" dirty="0">
              <a:solidFill>
                <a:schemeClr val="bg1"/>
              </a:solidFill>
              <a:latin typeface="Gilroy ExtraBold" panose="00000900000000000000" pitchFamily="50" charset="-52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0084280" y="3366379"/>
            <a:ext cx="2107720" cy="4830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2400" dirty="0" smtClean="0">
                <a:solidFill>
                  <a:srgbClr val="FFC000"/>
                </a:solidFill>
                <a:latin typeface="Gilroy ExtraBold" panose="00000900000000000000" pitchFamily="50" charset="-52"/>
              </a:rPr>
              <a:t>Трусики</a:t>
            </a:r>
            <a:endParaRPr lang="ru-RU" sz="2400" dirty="0">
              <a:solidFill>
                <a:srgbClr val="FFC000"/>
              </a:solidFill>
              <a:latin typeface="Gilroy ExtraBold" panose="00000900000000000000" pitchFamily="50" charset="-52"/>
            </a:endParaRP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 flipV="1">
            <a:off x="0" y="3422209"/>
            <a:ext cx="12526979" cy="27161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Рисунок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721" y="63374"/>
            <a:ext cx="1616345" cy="1629207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7219" y="3972214"/>
            <a:ext cx="5099300" cy="2885786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3474" y="685054"/>
            <a:ext cx="5193104" cy="2811050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5295" y="135801"/>
            <a:ext cx="2104909" cy="2037182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93988"/>
            <a:ext cx="2218099" cy="2146729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636" y="5567352"/>
            <a:ext cx="2348281" cy="2530403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7815" y="4568017"/>
            <a:ext cx="2335448" cy="2516574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645" y="2247012"/>
            <a:ext cx="2331374" cy="2512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804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6554709" cy="6858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06574" y="1032095"/>
            <a:ext cx="42732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roy ExtraBold" panose="00000900000000000000" pitchFamily="50" charset="-52"/>
                <a:ea typeface="+mn-ea"/>
                <a:cs typeface="+mn-cs"/>
              </a:rPr>
              <a:t>ПОДГУЗНИКИ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590922" y="1041149"/>
            <a:ext cx="42732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ilroy ExtraBold" panose="00000900000000000000" pitchFamily="50" charset="-52"/>
                <a:ea typeface="+mn-ea"/>
                <a:cs typeface="+mn-cs"/>
              </a:rPr>
              <a:t>ТРУСИКИ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6517101" y="6274051"/>
            <a:ext cx="698512" cy="58394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ilroy ExtraBold" panose="00000900000000000000" pitchFamily="50" charset="-52"/>
                <a:ea typeface="+mn-ea"/>
                <a:cs typeface="+mn-cs"/>
              </a:rPr>
              <a:t>3 </a:t>
            </a:r>
            <a:endParaRPr kumimoji="0" lang="ru-RU" sz="18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Gilroy ExtraBold" panose="00000900000000000000" pitchFamily="50" charset="-52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ilroy ExtraBold" panose="00000900000000000000" pitchFamily="50" charset="-52"/>
                <a:ea typeface="+mn-ea"/>
                <a:cs typeface="+mn-cs"/>
              </a:rPr>
              <a:t>SKU</a:t>
            </a:r>
            <a:endParaRPr kumimoji="0" lang="ru-RU" sz="18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Gilroy ExtraBold" panose="00000900000000000000" pitchFamily="50" charset="-52"/>
              <a:ea typeface="+mn-ea"/>
              <a:cs typeface="+mn-cs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920967" y="6274051"/>
            <a:ext cx="642796" cy="5839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ilroy ExtraBold" panose="00000900000000000000" pitchFamily="50" charset="-52"/>
                <a:ea typeface="+mn-ea"/>
                <a:cs typeface="+mn-cs"/>
              </a:rPr>
              <a:t>3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ilroy ExtraBold" panose="00000900000000000000" pitchFamily="50" charset="-52"/>
                <a:ea typeface="+mn-ea"/>
                <a:cs typeface="+mn-cs"/>
              </a:rPr>
              <a:t> </a:t>
            </a:r>
            <a:endParaRPr kumimoji="0" lang="ru-RU" sz="18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Gilroy ExtraBold" panose="00000900000000000000" pitchFamily="50" charset="-52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ilroy ExtraBold" panose="00000900000000000000" pitchFamily="50" charset="-52"/>
                <a:ea typeface="+mn-ea"/>
                <a:cs typeface="+mn-cs"/>
              </a:rPr>
              <a:t>SKU</a:t>
            </a:r>
            <a:endParaRPr kumimoji="0" lang="ru-RU" sz="18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Gilroy ExtraBold" panose="00000900000000000000" pitchFamily="50" charset="-52"/>
              <a:ea typeface="+mn-ea"/>
              <a:cs typeface="+mn-cs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32" y="199177"/>
            <a:ext cx="2910782" cy="103473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5710" y="99589"/>
            <a:ext cx="1552971" cy="156532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528" y="2716039"/>
            <a:ext cx="5204271" cy="2817095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8546" y="2681107"/>
            <a:ext cx="5099300" cy="2885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6228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:a16="http://schemas.microsoft.com/office/drawing/2014/main" id="{1D08E13A-1F63-488E-981F-01270356DCDC}"/>
              </a:ext>
            </a:extLst>
          </p:cNvPr>
          <p:cNvSpPr/>
          <p:nvPr/>
        </p:nvSpPr>
        <p:spPr>
          <a:xfrm>
            <a:off x="0" y="3183356"/>
            <a:ext cx="1108357" cy="3636418"/>
          </a:xfrm>
          <a:prstGeom prst="rect">
            <a:avLst/>
          </a:prstGeom>
          <a:pattFill prst="solidDmnd">
            <a:fgClr>
              <a:srgbClr val="00206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A62C21E7-7A55-44F2-B454-B7F376056C9C}"/>
              </a:ext>
            </a:extLst>
          </p:cNvPr>
          <p:cNvGrpSpPr/>
          <p:nvPr/>
        </p:nvGrpSpPr>
        <p:grpSpPr>
          <a:xfrm>
            <a:off x="10883900" y="612033"/>
            <a:ext cx="1308100" cy="5731739"/>
            <a:chOff x="10883900" y="612033"/>
            <a:chExt cx="1308100" cy="5731739"/>
          </a:xfrm>
        </p:grpSpPr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8058B5A5-B6E3-4792-BA5B-47708978D04F}"/>
                </a:ext>
              </a:extLst>
            </p:cNvPr>
            <p:cNvSpPr/>
            <p:nvPr/>
          </p:nvSpPr>
          <p:spPr>
            <a:xfrm>
              <a:off x="10883900" y="840509"/>
              <a:ext cx="1308100" cy="5293590"/>
            </a:xfrm>
            <a:prstGeom prst="rect">
              <a:avLst/>
            </a:prstGeom>
            <a:pattFill prst="solidDmnd">
              <a:fgClr>
                <a:srgbClr val="002060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DA65A859-3958-4967-BB97-AB03B5C0A929}"/>
                </a:ext>
              </a:extLst>
            </p:cNvPr>
            <p:cNvSpPr txBox="1"/>
            <p:nvPr/>
          </p:nvSpPr>
          <p:spPr>
            <a:xfrm rot="5400000">
              <a:off x="8660678" y="3247070"/>
              <a:ext cx="5731739" cy="461665"/>
            </a:xfrm>
            <a:prstGeom prst="rect">
              <a:avLst/>
            </a:prstGeom>
            <a:solidFill>
              <a:srgbClr val="00206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zh-CN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entury Gothic" panose="020B0502020202020204" pitchFamily="34" charset="0"/>
                  <a:ea typeface="等线" panose="02010600030101010101" pitchFamily="2" charset="-122"/>
                  <a:cs typeface="+mn-cs"/>
                </a:rPr>
                <a:t>САМЫЕ ИНТЕРЕСНЫЕ</a:t>
              </a:r>
              <a:r>
                <a:rPr kumimoji="0" lang="ru-RU" altLang="zh-CN" sz="2400" b="0" i="0" u="none" strike="noStrike" kern="1200" cap="none" spc="0" normalizeH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entury Gothic" panose="020B0502020202020204" pitchFamily="34" charset="0"/>
                  <a:ea typeface="等线" panose="02010600030101010101" pitchFamily="2" charset="-122"/>
                  <a:cs typeface="+mn-cs"/>
                </a:rPr>
                <a:t> ПО ОБЪЕМУ</a:t>
              </a: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7" name="矩形 6">
            <a:extLst>
              <a:ext uri="{FF2B5EF4-FFF2-40B4-BE49-F238E27FC236}">
                <a16:creationId xmlns:a16="http://schemas.microsoft.com/office/drawing/2014/main" id="{F642C4A4-C896-41C1-80F2-70BB655A46D6}"/>
              </a:ext>
            </a:extLst>
          </p:cNvPr>
          <p:cNvSpPr/>
          <p:nvPr/>
        </p:nvSpPr>
        <p:spPr>
          <a:xfrm>
            <a:off x="5192135" y="1190158"/>
            <a:ext cx="1622512" cy="5382091"/>
          </a:xfrm>
          <a:prstGeom prst="rect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5" name="任意多边形: 形状 12">
            <a:extLst>
              <a:ext uri="{FF2B5EF4-FFF2-40B4-BE49-F238E27FC236}">
                <a16:creationId xmlns:a16="http://schemas.microsoft.com/office/drawing/2014/main" id="{B1FD5988-771E-406B-AC6E-48BB446780CE}"/>
              </a:ext>
            </a:extLst>
          </p:cNvPr>
          <p:cNvSpPr/>
          <p:nvPr/>
        </p:nvSpPr>
        <p:spPr>
          <a:xfrm flipH="1" flipV="1">
            <a:off x="415545" y="264533"/>
            <a:ext cx="397255" cy="835607"/>
          </a:xfrm>
          <a:custGeom>
            <a:avLst/>
            <a:gdLst/>
            <a:ahLst/>
            <a:cxnLst/>
            <a:rect l="l" t="t" r="r" b="b"/>
            <a:pathLst>
              <a:path w="141427" h="297485">
                <a:moveTo>
                  <a:pt x="0" y="0"/>
                </a:moveTo>
                <a:lnTo>
                  <a:pt x="141427" y="0"/>
                </a:lnTo>
                <a:lnTo>
                  <a:pt x="141427" y="148743"/>
                </a:lnTo>
                <a:cubicBezTo>
                  <a:pt x="141427" y="185319"/>
                  <a:pt x="131877" y="215595"/>
                  <a:pt x="112776" y="239573"/>
                </a:cubicBezTo>
                <a:cubicBezTo>
                  <a:pt x="93675" y="263551"/>
                  <a:pt x="67869" y="282855"/>
                  <a:pt x="35357" y="297485"/>
                </a:cubicBezTo>
                <a:lnTo>
                  <a:pt x="4877" y="251156"/>
                </a:lnTo>
                <a:cubicBezTo>
                  <a:pt x="22759" y="239776"/>
                  <a:pt x="36983" y="225146"/>
                  <a:pt x="47549" y="207264"/>
                </a:cubicBezTo>
                <a:cubicBezTo>
                  <a:pt x="58115" y="189383"/>
                  <a:pt x="63399" y="169875"/>
                  <a:pt x="63399" y="148743"/>
                </a:cubicBezTo>
                <a:lnTo>
                  <a:pt x="63399" y="141427"/>
                </a:lnTo>
                <a:lnTo>
                  <a:pt x="0" y="141427"/>
                </a:lnTo>
                <a:close/>
              </a:path>
            </a:pathLst>
          </a:cu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等线" panose="02010600030101010101"/>
              <a:cs typeface="+mn-cs"/>
            </a:endParaRPr>
          </a:p>
        </p:txBody>
      </p:sp>
      <p:sp>
        <p:nvSpPr>
          <p:cNvPr id="26" name="文本框 8">
            <a:extLst>
              <a:ext uri="{FF2B5EF4-FFF2-40B4-BE49-F238E27FC236}">
                <a16:creationId xmlns:a16="http://schemas.microsoft.com/office/drawing/2014/main" id="{DC60ADE3-081B-48EC-80BC-F5379BD11D19}"/>
              </a:ext>
            </a:extLst>
          </p:cNvPr>
          <p:cNvSpPr txBox="1"/>
          <p:nvPr/>
        </p:nvSpPr>
        <p:spPr>
          <a:xfrm>
            <a:off x="1028609" y="255831"/>
            <a:ext cx="64311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altLang="zh-CN" sz="2400" dirty="0">
                <a:solidFill>
                  <a:prstClr val="black"/>
                </a:solidFill>
                <a:latin typeface="Century Gothic" panose="020B0502020202020204" pitchFamily="34" charset="0"/>
                <a:ea typeface="等线" panose="020F0502020204030204"/>
              </a:rPr>
              <a:t>РЫНОК ТОВАРОВ ДЛЯ НОВОРОЖДЕННЫХ В БЕЛАРУСИ 2020 г. (0-4</a:t>
            </a:r>
            <a:r>
              <a:rPr lang="en-US" altLang="zh-CN" sz="2400" dirty="0">
                <a:solidFill>
                  <a:prstClr val="black"/>
                </a:solidFill>
                <a:latin typeface="Century Gothic" panose="020B0502020202020204" pitchFamily="34" charset="0"/>
                <a:ea typeface="等线" panose="020F0502020204030204"/>
              </a:rPr>
              <a:t> </a:t>
            </a:r>
            <a:r>
              <a:rPr lang="ru-RU" altLang="zh-CN" sz="2400" dirty="0">
                <a:solidFill>
                  <a:prstClr val="black"/>
                </a:solidFill>
                <a:latin typeface="Century Gothic" panose="020B0502020202020204" pitchFamily="34" charset="0"/>
                <a:ea typeface="等线" panose="020F0502020204030204"/>
              </a:rPr>
              <a:t>л)</a:t>
            </a:r>
            <a:endParaRPr lang="zh-CN" altLang="en-US" sz="2400" dirty="0">
              <a:solidFill>
                <a:prstClr val="black"/>
              </a:solidFill>
              <a:latin typeface="Century Gothic" panose="020B0502020202020204" pitchFamily="34" charset="0"/>
              <a:ea typeface="等线" panose="020F0502020204030204"/>
            </a:endParaRPr>
          </a:p>
        </p:txBody>
      </p:sp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C5013E5D-BD97-43CE-A637-F8D55A4895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847" y="1196687"/>
            <a:ext cx="3606798" cy="5410197"/>
          </a:xfrm>
          <a:prstGeom prst="rect">
            <a:avLst/>
          </a:prstGeom>
        </p:spPr>
      </p:pic>
      <p:sp>
        <p:nvSpPr>
          <p:cNvPr id="37" name="文本框 11">
            <a:extLst>
              <a:ext uri="{FF2B5EF4-FFF2-40B4-BE49-F238E27FC236}">
                <a16:creationId xmlns:a16="http://schemas.microsoft.com/office/drawing/2014/main" id="{4BE18FB6-BBCC-4F0E-B7B3-F693B11DFB4F}"/>
              </a:ext>
            </a:extLst>
          </p:cNvPr>
          <p:cNvSpPr txBox="1"/>
          <p:nvPr/>
        </p:nvSpPr>
        <p:spPr>
          <a:xfrm>
            <a:off x="6814646" y="2615164"/>
            <a:ext cx="29298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等线" panose="02010600030101010101" pitchFamily="2" charset="-122"/>
                <a:cs typeface="+mn-cs"/>
              </a:rPr>
              <a:t>Подгузники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等线" panose="02010600030101010101" pitchFamily="2" charset="-122"/>
                <a:cs typeface="+mn-cs"/>
              </a:rPr>
              <a:t> 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等线" panose="02010600030101010101"/>
                <a:cs typeface="+mn-cs"/>
              </a:rPr>
              <a:t>– $</a:t>
            </a:r>
            <a:r>
              <a:rPr kumimoji="0" lang="ru-RU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等线" panose="02010600030101010101" pitchFamily="2" charset="-122"/>
                <a:cs typeface="+mn-cs"/>
              </a:rPr>
              <a:t>57 млн 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8" name="文本框 11">
            <a:extLst>
              <a:ext uri="{FF2B5EF4-FFF2-40B4-BE49-F238E27FC236}">
                <a16:creationId xmlns:a16="http://schemas.microsoft.com/office/drawing/2014/main" id="{D230DD79-C2D3-43EB-A570-43E7359B4136}"/>
              </a:ext>
            </a:extLst>
          </p:cNvPr>
          <p:cNvSpPr txBox="1"/>
          <p:nvPr/>
        </p:nvSpPr>
        <p:spPr>
          <a:xfrm>
            <a:off x="6814646" y="3681193"/>
            <a:ext cx="33148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等线" panose="02010600030101010101" pitchFamily="2" charset="-122"/>
                <a:cs typeface="+mn-cs"/>
              </a:rPr>
              <a:t>Бытовая химия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等线" panose="02010600030101010101" pitchFamily="2" charset="-122"/>
                <a:cs typeface="+mn-cs"/>
              </a:rPr>
              <a:t> 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等线" panose="02010600030101010101"/>
                <a:cs typeface="+mn-cs"/>
              </a:rPr>
              <a:t>– $</a:t>
            </a:r>
            <a:r>
              <a:rPr kumimoji="0" lang="ru-RU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等线" panose="02010600030101010101"/>
                <a:cs typeface="+mn-cs"/>
              </a:rPr>
              <a:t>24 млн 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9" name="文本框 11">
            <a:extLst>
              <a:ext uri="{FF2B5EF4-FFF2-40B4-BE49-F238E27FC236}">
                <a16:creationId xmlns:a16="http://schemas.microsoft.com/office/drawing/2014/main" id="{E5B9F829-59EE-4F2F-8D55-D5823A977944}"/>
              </a:ext>
            </a:extLst>
          </p:cNvPr>
          <p:cNvSpPr txBox="1"/>
          <p:nvPr/>
        </p:nvSpPr>
        <p:spPr>
          <a:xfrm>
            <a:off x="6814646" y="4797501"/>
            <a:ext cx="37883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等线" panose="02010600030101010101" pitchFamily="2" charset="-122"/>
                <a:cs typeface="+mn-cs"/>
              </a:rPr>
              <a:t>Влажные салфетки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等线" panose="02010600030101010101" pitchFamily="2" charset="-122"/>
                <a:cs typeface="+mn-cs"/>
              </a:rPr>
              <a:t> 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等线" panose="02010600030101010101"/>
                <a:cs typeface="+mn-cs"/>
              </a:rPr>
              <a:t>– $</a:t>
            </a:r>
            <a:r>
              <a:rPr kumimoji="0" lang="ru-RU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等线" panose="02010600030101010101"/>
                <a:cs typeface="+mn-cs"/>
              </a:rPr>
              <a:t>17,5 млн 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0" name="文本框 11">
            <a:extLst>
              <a:ext uri="{FF2B5EF4-FFF2-40B4-BE49-F238E27FC236}">
                <a16:creationId xmlns:a16="http://schemas.microsoft.com/office/drawing/2014/main" id="{08882B55-AA17-4EB0-9969-ECF90A2236AB}"/>
              </a:ext>
            </a:extLst>
          </p:cNvPr>
          <p:cNvSpPr txBox="1"/>
          <p:nvPr/>
        </p:nvSpPr>
        <p:spPr>
          <a:xfrm>
            <a:off x="6814647" y="5913811"/>
            <a:ext cx="33035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等线" panose="02010600030101010101" pitchFamily="2" charset="-122"/>
                <a:cs typeface="+mn-cs"/>
              </a:rPr>
              <a:t>Косметика 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等线" panose="02010600030101010101"/>
                <a:cs typeface="+mn-cs"/>
              </a:rPr>
              <a:t>– $</a:t>
            </a:r>
            <a:r>
              <a:rPr kumimoji="0" lang="ru-RU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等线" panose="02010600030101010101"/>
                <a:cs typeface="+mn-cs"/>
              </a:rPr>
              <a:t>11 млн 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86E6FA9E-35C4-48CA-9A6F-4FAAA5430AB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7868" y="2619681"/>
            <a:ext cx="400110" cy="400110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4F6DB118-B707-42D1-82C0-FEA93ECAD2F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1927" y="3603030"/>
            <a:ext cx="440663" cy="440663"/>
          </a:xfrm>
          <a:prstGeom prst="rect">
            <a:avLst/>
          </a:prstGeom>
        </p:spPr>
      </p:pic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AC8B673B-F6AB-4CE2-AD89-F86C13981196}"/>
              </a:ext>
            </a:extLst>
          </p:cNvPr>
          <p:cNvGrpSpPr/>
          <p:nvPr/>
        </p:nvGrpSpPr>
        <p:grpSpPr>
          <a:xfrm>
            <a:off x="5905775" y="5716940"/>
            <a:ext cx="772969" cy="516603"/>
            <a:chOff x="4606785" y="1697661"/>
            <a:chExt cx="1766385" cy="1180539"/>
          </a:xfrm>
        </p:grpSpPr>
        <p:pic>
          <p:nvPicPr>
            <p:cNvPr id="46" name="Рисунок 45">
              <a:extLst>
                <a:ext uri="{FF2B5EF4-FFF2-40B4-BE49-F238E27FC236}">
                  <a16:creationId xmlns:a16="http://schemas.microsoft.com/office/drawing/2014/main" id="{A6705FA8-919F-4E7C-98DB-4A072FB225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247"/>
            <a:stretch/>
          </p:blipFill>
          <p:spPr>
            <a:xfrm>
              <a:off x="4606785" y="1697661"/>
              <a:ext cx="1409542" cy="1180539"/>
            </a:xfrm>
            <a:prstGeom prst="rect">
              <a:avLst/>
            </a:prstGeom>
          </p:spPr>
        </p:pic>
        <p:pic>
          <p:nvPicPr>
            <p:cNvPr id="47" name="Рисунок 46">
              <a:extLst>
                <a:ext uri="{FF2B5EF4-FFF2-40B4-BE49-F238E27FC236}">
                  <a16:creationId xmlns:a16="http://schemas.microsoft.com/office/drawing/2014/main" id="{33B6F040-7B40-4EE3-9B49-6B09067E00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8765"/>
            <a:stretch/>
          </p:blipFill>
          <p:spPr>
            <a:xfrm>
              <a:off x="5198543" y="1886738"/>
              <a:ext cx="1174627" cy="954204"/>
            </a:xfrm>
            <a:prstGeom prst="rect">
              <a:avLst/>
            </a:prstGeom>
          </p:spPr>
        </p:pic>
      </p:grpSp>
      <p:sp>
        <p:nvSpPr>
          <p:cNvPr id="50" name="文本框 6">
            <a:extLst>
              <a:ext uri="{FF2B5EF4-FFF2-40B4-BE49-F238E27FC236}">
                <a16:creationId xmlns:a16="http://schemas.microsoft.com/office/drawing/2014/main" id="{23A1DD97-C2D7-407E-BAD6-92C50F68D831}"/>
              </a:ext>
            </a:extLst>
          </p:cNvPr>
          <p:cNvSpPr txBox="1"/>
          <p:nvPr/>
        </p:nvSpPr>
        <p:spPr>
          <a:xfrm>
            <a:off x="1340581" y="4773610"/>
            <a:ext cx="3793052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zh-CN" sz="8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等线" panose="02010600030101010101"/>
                <a:cs typeface="+mn-cs"/>
              </a:rPr>
              <a:t>$</a:t>
            </a:r>
            <a:r>
              <a:rPr kumimoji="0" lang="ru-RU" altLang="zh-CN" sz="1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等线" panose="02010600030101010101"/>
                <a:cs typeface="+mn-cs"/>
              </a:rPr>
              <a:t>219</a:t>
            </a:r>
            <a:endParaRPr kumimoji="0" lang="zh-CN" altLang="en-US" sz="11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等线" panose="02010600030101010101"/>
              <a:cs typeface="+mn-cs"/>
            </a:endParaRPr>
          </a:p>
        </p:txBody>
      </p:sp>
      <p:sp>
        <p:nvSpPr>
          <p:cNvPr id="51" name="文本框 7">
            <a:extLst>
              <a:ext uri="{FF2B5EF4-FFF2-40B4-BE49-F238E27FC236}">
                <a16:creationId xmlns:a16="http://schemas.microsoft.com/office/drawing/2014/main" id="{0E9526BC-3DF7-457D-BA4E-62448544A38E}"/>
              </a:ext>
            </a:extLst>
          </p:cNvPr>
          <p:cNvSpPr txBox="1"/>
          <p:nvPr/>
        </p:nvSpPr>
        <p:spPr>
          <a:xfrm rot="16200000">
            <a:off x="4053512" y="5604604"/>
            <a:ext cx="11723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等线" panose="02010600030101010101"/>
                <a:cs typeface="Arial" panose="020B0604020202020204" pitchFamily="34" charset="0"/>
              </a:rPr>
              <a:t>млн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等线" panose="02010600030101010101"/>
              <a:cs typeface="Arial" panose="020B0604020202020204" pitchFamily="34" charset="0"/>
            </a:endParaRPr>
          </a:p>
        </p:txBody>
      </p:sp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3A84E5B6-42E4-4FA7-900F-15C64BFC7F5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946"/>
          <a:stretch/>
        </p:blipFill>
        <p:spPr>
          <a:xfrm>
            <a:off x="5936919" y="4626932"/>
            <a:ext cx="815421" cy="701700"/>
          </a:xfrm>
          <a:prstGeom prst="rect">
            <a:avLst/>
          </a:prstGeom>
        </p:spPr>
      </p:pic>
      <p:sp>
        <p:nvSpPr>
          <p:cNvPr id="56" name="Прямоугольник 55">
            <a:extLst>
              <a:ext uri="{FF2B5EF4-FFF2-40B4-BE49-F238E27FC236}">
                <a16:creationId xmlns:a16="http://schemas.microsoft.com/office/drawing/2014/main" id="{E56375B2-47B9-42D0-8634-AC55F2181D33}"/>
              </a:ext>
            </a:extLst>
          </p:cNvPr>
          <p:cNvSpPr/>
          <p:nvPr/>
        </p:nvSpPr>
        <p:spPr>
          <a:xfrm>
            <a:off x="5253054" y="2541453"/>
            <a:ext cx="86113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zh-CN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等线" panose="02010600030101010101"/>
                <a:cs typeface="+mn-cs"/>
              </a:rPr>
              <a:t>26%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cs typeface="+mn-cs"/>
            </a:endParaRPr>
          </a:p>
        </p:txBody>
      </p:sp>
      <p:sp>
        <p:nvSpPr>
          <p:cNvPr id="60" name="文本框 11">
            <a:extLst>
              <a:ext uri="{FF2B5EF4-FFF2-40B4-BE49-F238E27FC236}">
                <a16:creationId xmlns:a16="http://schemas.microsoft.com/office/drawing/2014/main" id="{1E49FC29-086E-404A-8E5F-A590B6B73FE6}"/>
              </a:ext>
            </a:extLst>
          </p:cNvPr>
          <p:cNvSpPr txBox="1"/>
          <p:nvPr/>
        </p:nvSpPr>
        <p:spPr>
          <a:xfrm>
            <a:off x="6814647" y="1553516"/>
            <a:ext cx="29298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等线" panose="02010600030101010101" pitchFamily="2" charset="-122"/>
                <a:cs typeface="+mn-cs"/>
              </a:rPr>
              <a:t>Питание - 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等线" panose="02010600030101010101"/>
                <a:cs typeface="+mn-cs"/>
              </a:rPr>
              <a:t>$</a:t>
            </a:r>
            <a:r>
              <a:rPr kumimoji="0" lang="ru-RU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等线" panose="02010600030101010101"/>
                <a:cs typeface="+mn-cs"/>
              </a:rPr>
              <a:t>103 млн 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4104" name="Picture 8" descr="Детское питание купить в Ялте с доставкой | Интернет-магазин Японамама Крым">
            <a:extLst>
              <a:ext uri="{FF2B5EF4-FFF2-40B4-BE49-F238E27FC236}">
                <a16:creationId xmlns:a16="http://schemas.microsoft.com/office/drawing/2014/main" id="{1EA8F999-8B3F-439C-8D17-0AC9608352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739" b="99052" l="2929" r="96653">
                        <a14:foregroundMark x1="2929" y1="66351" x2="2929" y2="66351"/>
                        <a14:foregroundMark x1="42678" y1="82938" x2="42678" y2="82938"/>
                        <a14:foregroundMark x1="61088" y1="97156" x2="61088" y2="97156"/>
                        <a14:foregroundMark x1="96653" y1="13270" x2="96653" y2="13270"/>
                        <a14:foregroundMark x1="91213" y1="9479" x2="91213" y2="9479"/>
                        <a14:foregroundMark x1="84519" y1="5213" x2="84519" y2="5213"/>
                        <a14:foregroundMark x1="33054" y1="99052" x2="33054" y2="99052"/>
                        <a14:foregroundMark x1="30962" y1="36019" x2="30962" y2="360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2357" y="1367480"/>
            <a:ext cx="636921" cy="562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" name="Прямоугольник 61">
            <a:extLst>
              <a:ext uri="{FF2B5EF4-FFF2-40B4-BE49-F238E27FC236}">
                <a16:creationId xmlns:a16="http://schemas.microsoft.com/office/drawing/2014/main" id="{28F9FA3A-8115-47BE-9171-2DD8FB8541FF}"/>
              </a:ext>
            </a:extLst>
          </p:cNvPr>
          <p:cNvSpPr/>
          <p:nvPr/>
        </p:nvSpPr>
        <p:spPr>
          <a:xfrm>
            <a:off x="5253054" y="1494842"/>
            <a:ext cx="86113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zh-CN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等线" panose="02010600030101010101"/>
                <a:cs typeface="+mn-cs"/>
              </a:rPr>
              <a:t>47%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cs typeface="+mn-cs"/>
            </a:endParaRPr>
          </a:p>
        </p:txBody>
      </p:sp>
      <p:sp>
        <p:nvSpPr>
          <p:cNvPr id="63" name="Прямоугольник 62">
            <a:extLst>
              <a:ext uri="{FF2B5EF4-FFF2-40B4-BE49-F238E27FC236}">
                <a16:creationId xmlns:a16="http://schemas.microsoft.com/office/drawing/2014/main" id="{0236D19F-817C-49AC-ABF9-DE3211FAD255}"/>
              </a:ext>
            </a:extLst>
          </p:cNvPr>
          <p:cNvSpPr/>
          <p:nvPr/>
        </p:nvSpPr>
        <p:spPr>
          <a:xfrm>
            <a:off x="5253054" y="3619593"/>
            <a:ext cx="86113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zh-CN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等线" panose="02010600030101010101"/>
                <a:cs typeface="+mn-cs"/>
              </a:rPr>
              <a:t>11%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cs typeface="+mn-cs"/>
            </a:endParaRPr>
          </a:p>
        </p:txBody>
      </p:sp>
      <p:sp>
        <p:nvSpPr>
          <p:cNvPr id="64" name="Прямоугольник 63">
            <a:extLst>
              <a:ext uri="{FF2B5EF4-FFF2-40B4-BE49-F238E27FC236}">
                <a16:creationId xmlns:a16="http://schemas.microsoft.com/office/drawing/2014/main" id="{40187AD3-5FEB-446F-A396-F52F17FEF57D}"/>
              </a:ext>
            </a:extLst>
          </p:cNvPr>
          <p:cNvSpPr/>
          <p:nvPr/>
        </p:nvSpPr>
        <p:spPr>
          <a:xfrm>
            <a:off x="5253054" y="4756841"/>
            <a:ext cx="66236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zh-CN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等线" panose="02010600030101010101"/>
                <a:cs typeface="+mn-cs"/>
              </a:rPr>
              <a:t>8%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cs typeface="+mn-cs"/>
            </a:endParaRPr>
          </a:p>
        </p:txBody>
      </p:sp>
      <p:sp>
        <p:nvSpPr>
          <p:cNvPr id="65" name="Прямоугольник 64">
            <a:extLst>
              <a:ext uri="{FF2B5EF4-FFF2-40B4-BE49-F238E27FC236}">
                <a16:creationId xmlns:a16="http://schemas.microsoft.com/office/drawing/2014/main" id="{5FFA9D56-148E-42C1-B4F4-A51EA3167049}"/>
              </a:ext>
            </a:extLst>
          </p:cNvPr>
          <p:cNvSpPr/>
          <p:nvPr/>
        </p:nvSpPr>
        <p:spPr>
          <a:xfrm>
            <a:off x="5253054" y="5798673"/>
            <a:ext cx="66236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zh-CN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等线" panose="02010600030101010101"/>
                <a:cs typeface="+mn-cs"/>
              </a:rPr>
              <a:t>5%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cs typeface="+mn-cs"/>
            </a:endParaRPr>
          </a:p>
        </p:txBody>
      </p:sp>
      <p:sp>
        <p:nvSpPr>
          <p:cNvPr id="58" name="Прямоугольник 57">
            <a:extLst>
              <a:ext uri="{FF2B5EF4-FFF2-40B4-BE49-F238E27FC236}">
                <a16:creationId xmlns:a16="http://schemas.microsoft.com/office/drawing/2014/main" id="{A7E74A55-DBF5-47E3-9960-CC057A65158B}"/>
              </a:ext>
            </a:extLst>
          </p:cNvPr>
          <p:cNvSpPr/>
          <p:nvPr/>
        </p:nvSpPr>
        <p:spPr>
          <a:xfrm>
            <a:off x="1356030" y="6556098"/>
            <a:ext cx="939265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  <a:hlinkClick r:id="rId10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https://belretail.by/article/ryinok-tovarov-dlya-detey-v-belarusi-padaet-a-konkurentsiya-rastet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57164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0723" y="1167896"/>
            <a:ext cx="4635422" cy="470889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61" y="153909"/>
            <a:ext cx="2453490" cy="2429436"/>
          </a:xfrm>
          <a:prstGeom prst="rect">
            <a:avLst/>
          </a:prstGeom>
          <a:effectLst>
            <a:glow rad="127000">
              <a:schemeClr val="bg1">
                <a:alpha val="81000"/>
              </a:schemeClr>
            </a:glo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64" r="4099"/>
          <a:stretch/>
        </p:blipFill>
        <p:spPr>
          <a:xfrm>
            <a:off x="9225481" y="3102302"/>
            <a:ext cx="1674891" cy="212607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93" r="37795"/>
          <a:stretch/>
        </p:blipFill>
        <p:spPr>
          <a:xfrm>
            <a:off x="8754703" y="742385"/>
            <a:ext cx="1788269" cy="228779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123"/>
          <a:stretch/>
        </p:blipFill>
        <p:spPr>
          <a:xfrm>
            <a:off x="7396102" y="4663383"/>
            <a:ext cx="1675472" cy="2131242"/>
          </a:xfrm>
          <a:prstGeom prst="rect">
            <a:avLst/>
          </a:prstGeom>
        </p:spPr>
      </p:pic>
      <p:sp>
        <p:nvSpPr>
          <p:cNvPr id="12" name="Дуга 11">
            <a:extLst>
              <a:ext uri="{FF2B5EF4-FFF2-40B4-BE49-F238E27FC236}">
                <a16:creationId xmlns:a16="http://schemas.microsoft.com/office/drawing/2014/main" id="{DF0F3BA8-25BD-44BF-94A3-56101D89B324}"/>
              </a:ext>
            </a:extLst>
          </p:cNvPr>
          <p:cNvSpPr/>
          <p:nvPr/>
        </p:nvSpPr>
        <p:spPr>
          <a:xfrm rot="20892141">
            <a:off x="6220898" y="2751884"/>
            <a:ext cx="3325394" cy="3367816"/>
          </a:xfrm>
          <a:prstGeom prst="arc">
            <a:avLst>
              <a:gd name="adj1" fmla="val 14091491"/>
              <a:gd name="adj2" fmla="val 20777888"/>
            </a:avLst>
          </a:prstGeom>
          <a:ln w="28575">
            <a:solidFill>
              <a:srgbClr val="002060"/>
            </a:solidFill>
            <a:prstDash val="sysDash"/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irce Rounded DM"/>
              <a:ea typeface="+mn-ea"/>
              <a:cs typeface="+mn-cs"/>
            </a:endParaRPr>
          </a:p>
        </p:txBody>
      </p:sp>
      <p:sp>
        <p:nvSpPr>
          <p:cNvPr id="13" name="Дуга 12">
            <a:extLst>
              <a:ext uri="{FF2B5EF4-FFF2-40B4-BE49-F238E27FC236}">
                <a16:creationId xmlns:a16="http://schemas.microsoft.com/office/drawing/2014/main" id="{DF0F3BA8-25BD-44BF-94A3-56101D89B324}"/>
              </a:ext>
            </a:extLst>
          </p:cNvPr>
          <p:cNvSpPr/>
          <p:nvPr/>
        </p:nvSpPr>
        <p:spPr>
          <a:xfrm rot="9456994">
            <a:off x="5627268" y="2463291"/>
            <a:ext cx="3325394" cy="3578482"/>
          </a:xfrm>
          <a:prstGeom prst="arc">
            <a:avLst>
              <a:gd name="adj1" fmla="val 15967536"/>
              <a:gd name="adj2" fmla="val 21483479"/>
            </a:avLst>
          </a:prstGeom>
          <a:ln w="28575">
            <a:solidFill>
              <a:srgbClr val="002060"/>
            </a:solidFill>
            <a:prstDash val="sysDash"/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irce Rounded DM"/>
              <a:ea typeface="+mn-ea"/>
              <a:cs typeface="+mn-cs"/>
            </a:endParaRPr>
          </a:p>
        </p:txBody>
      </p:sp>
      <p:sp>
        <p:nvSpPr>
          <p:cNvPr id="14" name="Дуга 13">
            <a:extLst>
              <a:ext uri="{FF2B5EF4-FFF2-40B4-BE49-F238E27FC236}">
                <a16:creationId xmlns:a16="http://schemas.microsoft.com/office/drawing/2014/main" id="{DF0F3BA8-25BD-44BF-94A3-56101D89B324}"/>
              </a:ext>
            </a:extLst>
          </p:cNvPr>
          <p:cNvSpPr/>
          <p:nvPr/>
        </p:nvSpPr>
        <p:spPr>
          <a:xfrm rot="7606017">
            <a:off x="1284629" y="814408"/>
            <a:ext cx="3325394" cy="2940114"/>
          </a:xfrm>
          <a:prstGeom prst="arc">
            <a:avLst>
              <a:gd name="adj1" fmla="val 14582808"/>
              <a:gd name="adj2" fmla="val 20777888"/>
            </a:avLst>
          </a:prstGeom>
          <a:ln w="28575">
            <a:solidFill>
              <a:srgbClr val="002060"/>
            </a:solidFill>
            <a:prstDash val="sysDash"/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irce Rounded DM"/>
              <a:ea typeface="+mn-ea"/>
              <a:cs typeface="+mn-cs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62859"/>
            <a:ext cx="3612333" cy="2262536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3358" y="226335"/>
            <a:ext cx="3132582" cy="1113577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3007" y="0"/>
            <a:ext cx="1365263" cy="1376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51607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194" y="181070"/>
            <a:ext cx="2496792" cy="215041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00333">
            <a:off x="2521090" y="751438"/>
            <a:ext cx="7227726" cy="499569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64" r="4099"/>
          <a:stretch/>
        </p:blipFill>
        <p:spPr>
          <a:xfrm>
            <a:off x="9316016" y="3482547"/>
            <a:ext cx="1500152" cy="190426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93" r="37795"/>
          <a:stretch/>
        </p:blipFill>
        <p:spPr>
          <a:xfrm>
            <a:off x="9180216" y="848033"/>
            <a:ext cx="1530903" cy="195854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123"/>
          <a:stretch/>
        </p:blipFill>
        <p:spPr>
          <a:xfrm>
            <a:off x="7884989" y="4726758"/>
            <a:ext cx="1675472" cy="2131242"/>
          </a:xfrm>
          <a:prstGeom prst="rect">
            <a:avLst/>
          </a:prstGeom>
        </p:spPr>
      </p:pic>
      <p:sp>
        <p:nvSpPr>
          <p:cNvPr id="9" name="Дуга 8">
            <a:extLst>
              <a:ext uri="{FF2B5EF4-FFF2-40B4-BE49-F238E27FC236}">
                <a16:creationId xmlns:a16="http://schemas.microsoft.com/office/drawing/2014/main" id="{DF0F3BA8-25BD-44BF-94A3-56101D89B324}"/>
              </a:ext>
            </a:extLst>
          </p:cNvPr>
          <p:cNvSpPr/>
          <p:nvPr/>
        </p:nvSpPr>
        <p:spPr>
          <a:xfrm rot="20892141">
            <a:off x="6519662" y="2942006"/>
            <a:ext cx="3325394" cy="3367816"/>
          </a:xfrm>
          <a:prstGeom prst="arc">
            <a:avLst>
              <a:gd name="adj1" fmla="val 14091491"/>
              <a:gd name="adj2" fmla="val 20777888"/>
            </a:avLst>
          </a:prstGeom>
          <a:ln w="28575">
            <a:solidFill>
              <a:srgbClr val="002060"/>
            </a:solidFill>
            <a:prstDash val="sysDash"/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irce Rounded DM"/>
              <a:ea typeface="+mn-ea"/>
              <a:cs typeface="+mn-cs"/>
            </a:endParaRPr>
          </a:p>
        </p:txBody>
      </p:sp>
      <p:sp>
        <p:nvSpPr>
          <p:cNvPr id="11" name="Дуга 10">
            <a:extLst>
              <a:ext uri="{FF2B5EF4-FFF2-40B4-BE49-F238E27FC236}">
                <a16:creationId xmlns:a16="http://schemas.microsoft.com/office/drawing/2014/main" id="{DF0F3BA8-25BD-44BF-94A3-56101D89B324}"/>
              </a:ext>
            </a:extLst>
          </p:cNvPr>
          <p:cNvSpPr/>
          <p:nvPr/>
        </p:nvSpPr>
        <p:spPr>
          <a:xfrm rot="7606017">
            <a:off x="1040187" y="1964200"/>
            <a:ext cx="3325394" cy="2940114"/>
          </a:xfrm>
          <a:prstGeom prst="arc">
            <a:avLst>
              <a:gd name="adj1" fmla="val 14582808"/>
              <a:gd name="adj2" fmla="val 20777888"/>
            </a:avLst>
          </a:prstGeom>
          <a:ln w="28575">
            <a:solidFill>
              <a:srgbClr val="002060"/>
            </a:solidFill>
            <a:prstDash val="sysDash"/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irce Rounded DM"/>
              <a:ea typeface="+mn-ea"/>
              <a:cs typeface="+mn-cs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37435"/>
            <a:ext cx="3578412" cy="223507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942" y="190123"/>
            <a:ext cx="2877902" cy="1023042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1729" y="90535"/>
            <a:ext cx="1330415" cy="1341002"/>
          </a:xfrm>
          <a:prstGeom prst="rect">
            <a:avLst/>
          </a:prstGeom>
        </p:spPr>
      </p:pic>
      <p:sp>
        <p:nvSpPr>
          <p:cNvPr id="15" name="Дуга 14">
            <a:extLst>
              <a:ext uri="{FF2B5EF4-FFF2-40B4-BE49-F238E27FC236}">
                <a16:creationId xmlns:a16="http://schemas.microsoft.com/office/drawing/2014/main" id="{DF0F3BA8-25BD-44BF-94A3-56101D89B324}"/>
              </a:ext>
            </a:extLst>
          </p:cNvPr>
          <p:cNvSpPr/>
          <p:nvPr/>
        </p:nvSpPr>
        <p:spPr>
          <a:xfrm rot="9456994">
            <a:off x="5627268" y="2463291"/>
            <a:ext cx="3325394" cy="3578482"/>
          </a:xfrm>
          <a:prstGeom prst="arc">
            <a:avLst>
              <a:gd name="adj1" fmla="val 15967536"/>
              <a:gd name="adj2" fmla="val 21483479"/>
            </a:avLst>
          </a:prstGeom>
          <a:ln w="28575">
            <a:solidFill>
              <a:srgbClr val="002060"/>
            </a:solidFill>
            <a:prstDash val="sysDash"/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irce Rounded DM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811140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219731" y="0"/>
            <a:ext cx="5972268" cy="6858000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4881" y="4418091"/>
            <a:ext cx="2396193" cy="231909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7695"/>
            <a:ext cx="3005243" cy="106830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078178" y="271604"/>
            <a:ext cx="72789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ilroy ExtraBold" panose="00000900000000000000" pitchFamily="50" charset="-52"/>
                <a:ea typeface="+mn-ea"/>
                <a:cs typeface="+mn-cs"/>
              </a:rPr>
              <a:t>Мягкое полотно + безопасный состав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ilroy ExtraBold" panose="00000900000000000000" pitchFamily="50" charset="-52"/>
                <a:ea typeface="+mn-ea"/>
                <a:cs typeface="+mn-cs"/>
              </a:rPr>
              <a:t>=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ilroy ExtraBold" panose="00000900000000000000" pitchFamily="50" charset="-52"/>
                <a:ea typeface="+mn-ea"/>
                <a:cs typeface="+mn-cs"/>
              </a:rPr>
              <a:t> доступная цена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7865" y="117694"/>
            <a:ext cx="2570801" cy="248808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688187" y="6457890"/>
            <a:ext cx="72789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ilroy ExtraBold" panose="00000900000000000000" pitchFamily="50" charset="-52"/>
                <a:ea typeface="+mn-ea"/>
                <a:cs typeface="+mn-cs"/>
              </a:rPr>
              <a:t>2 дизайна в 1 гофрокоробе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5521219" y="1167897"/>
            <a:ext cx="698512" cy="58394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>
                <a:solidFill>
                  <a:srgbClr val="002060"/>
                </a:solidFill>
                <a:latin typeface="Gilroy ExtraBold" panose="00000900000000000000" pitchFamily="50" charset="-52"/>
              </a:rPr>
              <a:t>72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ilroy ExtraBold" panose="00000900000000000000" pitchFamily="50" charset="-52"/>
                <a:ea typeface="+mn-ea"/>
                <a:cs typeface="+mn-cs"/>
              </a:rPr>
              <a:t> </a:t>
            </a:r>
            <a:endParaRPr kumimoji="0" lang="ru-RU" sz="18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Gilroy ExtraBold" panose="00000900000000000000" pitchFamily="50" charset="-52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>
                <a:solidFill>
                  <a:srgbClr val="002060"/>
                </a:solidFill>
                <a:latin typeface="Gilroy ExtraBold" panose="00000900000000000000" pitchFamily="50" charset="-52"/>
              </a:rPr>
              <a:t>шт</a:t>
            </a:r>
            <a:endParaRPr kumimoji="0" lang="ru-RU" sz="18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Gilroy ExtraBold" panose="00000900000000000000" pitchFamily="50" charset="-52"/>
              <a:ea typeface="+mn-ea"/>
              <a:cs typeface="+mn-cs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6237840" y="1176950"/>
            <a:ext cx="642796" cy="5839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ilroy ExtraBold" panose="00000900000000000000" pitchFamily="50" charset="-52"/>
                <a:ea typeface="+mn-ea"/>
                <a:cs typeface="+mn-cs"/>
              </a:rPr>
              <a:t>100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ilroy ExtraBold" panose="00000900000000000000" pitchFamily="50" charset="-52"/>
                <a:ea typeface="+mn-ea"/>
                <a:cs typeface="+mn-cs"/>
              </a:rPr>
              <a:t> </a:t>
            </a:r>
            <a:endParaRPr kumimoji="0" lang="ru-RU" sz="18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Gilroy ExtraBold" panose="00000900000000000000" pitchFamily="50" charset="-52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ilroy ExtraBold" panose="00000900000000000000" pitchFamily="50" charset="-52"/>
                <a:ea typeface="+mn-ea"/>
                <a:cs typeface="+mn-cs"/>
              </a:rPr>
              <a:t>шт</a:t>
            </a: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0185" y="3876903"/>
            <a:ext cx="4088453" cy="4405535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1196" y="1935872"/>
            <a:ext cx="4066110" cy="4381458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946" y="-121838"/>
            <a:ext cx="4059017" cy="4373815"/>
          </a:xfrm>
          <a:prstGeom prst="rect">
            <a:avLst/>
          </a:prstGeom>
        </p:spPr>
      </p:pic>
      <p:sp>
        <p:nvSpPr>
          <p:cNvPr id="24" name="Прямоугольник 23"/>
          <p:cNvSpPr/>
          <p:nvPr/>
        </p:nvSpPr>
        <p:spPr>
          <a:xfrm>
            <a:off x="6242171" y="1751846"/>
            <a:ext cx="642796" cy="5839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ilroy ExtraBold" panose="00000900000000000000" pitchFamily="50" charset="-52"/>
                <a:ea typeface="+mn-ea"/>
                <a:cs typeface="+mn-cs"/>
              </a:rPr>
              <a:t>120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ilroy ExtraBold" panose="00000900000000000000" pitchFamily="50" charset="-52"/>
                <a:ea typeface="+mn-ea"/>
                <a:cs typeface="+mn-cs"/>
              </a:rPr>
              <a:t> </a:t>
            </a:r>
            <a:endParaRPr kumimoji="0" lang="ru-RU" sz="18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Gilroy ExtraBold" panose="00000900000000000000" pitchFamily="50" charset="-52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ilroy ExtraBold" panose="00000900000000000000" pitchFamily="50" charset="-52"/>
                <a:ea typeface="+mn-ea"/>
                <a:cs typeface="+mn-cs"/>
              </a:rPr>
              <a:t>шт</a:t>
            </a:r>
          </a:p>
        </p:txBody>
      </p:sp>
    </p:spTree>
    <p:extLst>
      <p:ext uri="{BB962C8B-B14F-4D97-AF65-F5344CB8AC3E}">
        <p14:creationId xmlns:p14="http://schemas.microsoft.com/office/powerpoint/2010/main" val="398972499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www.janod.com/conseils-experts/wp-content/uploads/2018/08/2018Sem35Fotolia_101910718_M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324"/>
          <a:stretch/>
        </p:blipFill>
        <p:spPr bwMode="auto">
          <a:xfrm>
            <a:off x="2999714" y="0"/>
            <a:ext cx="9192286" cy="6908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s://www.janod.com/conseils-experts/wp-content/uploads/2018/08/2018Sem35Fotolia_101910718_M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699"/>
          <a:stretch/>
        </p:blipFill>
        <p:spPr bwMode="auto">
          <a:xfrm>
            <a:off x="0" y="0"/>
            <a:ext cx="3037438" cy="6908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-1" y="0"/>
            <a:ext cx="12192001" cy="6885159"/>
          </a:xfrm>
          <a:prstGeom prst="rect">
            <a:avLst/>
          </a:prstGeom>
          <a:solidFill>
            <a:schemeClr val="bg1">
              <a:alpha val="3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2917" b="22498" l="18927" r="4894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366" t="11770" r="48865" b="76253"/>
          <a:stretch/>
        </p:blipFill>
        <p:spPr>
          <a:xfrm>
            <a:off x="1140737" y="1448554"/>
            <a:ext cx="5983698" cy="233262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-732818" y="3729173"/>
            <a:ext cx="99764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ilroy ExtraBold" panose="00000900000000000000" pitchFamily="50" charset="-52"/>
                <a:ea typeface="+mn-ea"/>
                <a:cs typeface="+mn-cs"/>
              </a:rPr>
              <a:t>Инновационная продукция для новорождённых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ilroy ExtraBold" panose="00000900000000000000" pitchFamily="50" charset="-52"/>
                <a:ea typeface="+mn-ea"/>
                <a:cs typeface="+mn-cs"/>
              </a:rPr>
              <a:t>и современных мам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Gilroy ExtraBold" panose="00000900000000000000" pitchFamily="50" charset="-52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97522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794293" y="1846054"/>
            <a:ext cx="8522899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8800" noProof="0" dirty="0" smtClean="0">
                <a:solidFill>
                  <a:prstClr val="white"/>
                </a:solidFill>
                <a:latin typeface="Gilroy ExtraBold" panose="00000900000000000000" pitchFamily="50" charset="-52"/>
              </a:rPr>
              <a:t>ПОДГУЗНИКИ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8800" noProof="0" dirty="0" smtClean="0">
                <a:solidFill>
                  <a:prstClr val="white"/>
                </a:solidFill>
                <a:latin typeface="Gilroy ExtraBold" panose="00000900000000000000" pitchFamily="50" charset="-52"/>
              </a:rPr>
              <a:t>И ТРУСИКИ</a:t>
            </a:r>
            <a:endParaRPr kumimoji="0" lang="ru-RU" sz="8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roy ExtraBold" panose="00000900000000000000" pitchFamily="50" charset="-52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1587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1">
            <a:extLst>
              <a:ext uri="{FF2B5EF4-FFF2-40B4-BE49-F238E27FC236}">
                <a16:creationId xmlns:a16="http://schemas.microsoft.com/office/drawing/2014/main" id="{7E8ED0B6-D532-4B9E-92D5-31F7523241AB}"/>
              </a:ext>
            </a:extLst>
          </p:cNvPr>
          <p:cNvSpPr/>
          <p:nvPr/>
        </p:nvSpPr>
        <p:spPr>
          <a:xfrm>
            <a:off x="0" y="2060812"/>
            <a:ext cx="12192000" cy="4797188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等线" panose="020F0502020204030204"/>
              <a:cs typeface="+mn-cs"/>
            </a:endParaRPr>
          </a:p>
        </p:txBody>
      </p:sp>
      <p:sp>
        <p:nvSpPr>
          <p:cNvPr id="17" name="椭圆 14">
            <a:extLst>
              <a:ext uri="{FF2B5EF4-FFF2-40B4-BE49-F238E27FC236}">
                <a16:creationId xmlns:a16="http://schemas.microsoft.com/office/drawing/2014/main" id="{F7DBD1AD-BBC9-49AB-BC36-157E3E6E0ECA}"/>
              </a:ext>
            </a:extLst>
          </p:cNvPr>
          <p:cNvSpPr/>
          <p:nvPr/>
        </p:nvSpPr>
        <p:spPr>
          <a:xfrm>
            <a:off x="614063" y="2800574"/>
            <a:ext cx="3071632" cy="300057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等线" panose="020F0502020204030204"/>
              <a:cs typeface="+mn-cs"/>
            </a:endParaRPr>
          </a:p>
        </p:txBody>
      </p:sp>
      <p:sp>
        <p:nvSpPr>
          <p:cNvPr id="16" name="椭圆 14">
            <a:extLst>
              <a:ext uri="{FF2B5EF4-FFF2-40B4-BE49-F238E27FC236}">
                <a16:creationId xmlns:a16="http://schemas.microsoft.com/office/drawing/2014/main" id="{E257F5F5-37A2-499C-BD22-968E60AA78B9}"/>
              </a:ext>
            </a:extLst>
          </p:cNvPr>
          <p:cNvSpPr/>
          <p:nvPr/>
        </p:nvSpPr>
        <p:spPr>
          <a:xfrm>
            <a:off x="4429437" y="2800574"/>
            <a:ext cx="3071632" cy="300057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ea typeface="等线" panose="020F0502020204030204"/>
            </a:endParaRPr>
          </a:p>
        </p:txBody>
      </p:sp>
      <p:sp>
        <p:nvSpPr>
          <p:cNvPr id="5" name="任意多边形: 形状 12">
            <a:extLst>
              <a:ext uri="{FF2B5EF4-FFF2-40B4-BE49-F238E27FC236}">
                <a16:creationId xmlns:a16="http://schemas.microsoft.com/office/drawing/2014/main" id="{DF476328-3FC2-4C14-9D60-8738896499A6}"/>
              </a:ext>
            </a:extLst>
          </p:cNvPr>
          <p:cNvSpPr/>
          <p:nvPr/>
        </p:nvSpPr>
        <p:spPr>
          <a:xfrm flipH="1" flipV="1">
            <a:off x="415545" y="264533"/>
            <a:ext cx="397255" cy="835607"/>
          </a:xfrm>
          <a:custGeom>
            <a:avLst/>
            <a:gdLst/>
            <a:ahLst/>
            <a:cxnLst/>
            <a:rect l="l" t="t" r="r" b="b"/>
            <a:pathLst>
              <a:path w="141427" h="297485">
                <a:moveTo>
                  <a:pt x="0" y="0"/>
                </a:moveTo>
                <a:lnTo>
                  <a:pt x="141427" y="0"/>
                </a:lnTo>
                <a:lnTo>
                  <a:pt x="141427" y="148743"/>
                </a:lnTo>
                <a:cubicBezTo>
                  <a:pt x="141427" y="185319"/>
                  <a:pt x="131877" y="215595"/>
                  <a:pt x="112776" y="239573"/>
                </a:cubicBezTo>
                <a:cubicBezTo>
                  <a:pt x="93675" y="263551"/>
                  <a:pt x="67869" y="282855"/>
                  <a:pt x="35357" y="297485"/>
                </a:cubicBezTo>
                <a:lnTo>
                  <a:pt x="4877" y="251156"/>
                </a:lnTo>
                <a:cubicBezTo>
                  <a:pt x="22759" y="239776"/>
                  <a:pt x="36983" y="225146"/>
                  <a:pt x="47549" y="207264"/>
                </a:cubicBezTo>
                <a:cubicBezTo>
                  <a:pt x="58115" y="189383"/>
                  <a:pt x="63399" y="169875"/>
                  <a:pt x="63399" y="148743"/>
                </a:cubicBezTo>
                <a:lnTo>
                  <a:pt x="63399" y="141427"/>
                </a:lnTo>
                <a:lnTo>
                  <a:pt x="0" y="141427"/>
                </a:lnTo>
                <a:close/>
              </a:path>
            </a:pathLst>
          </a:cu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等线" panose="020F0502020204030204"/>
              <a:cs typeface="+mn-cs"/>
            </a:endParaRPr>
          </a:p>
        </p:txBody>
      </p:sp>
      <p:sp>
        <p:nvSpPr>
          <p:cNvPr id="6" name="任意多边形: 形状 15">
            <a:extLst>
              <a:ext uri="{FF2B5EF4-FFF2-40B4-BE49-F238E27FC236}">
                <a16:creationId xmlns:a16="http://schemas.microsoft.com/office/drawing/2014/main" id="{FBAE124A-CC4F-4189-B4CC-4A596653EE37}"/>
              </a:ext>
            </a:extLst>
          </p:cNvPr>
          <p:cNvSpPr/>
          <p:nvPr/>
        </p:nvSpPr>
        <p:spPr>
          <a:xfrm>
            <a:off x="11295797" y="5767885"/>
            <a:ext cx="397255" cy="835607"/>
          </a:xfrm>
          <a:custGeom>
            <a:avLst/>
            <a:gdLst/>
            <a:ahLst/>
            <a:cxnLst/>
            <a:rect l="l" t="t" r="r" b="b"/>
            <a:pathLst>
              <a:path w="141427" h="297485">
                <a:moveTo>
                  <a:pt x="0" y="0"/>
                </a:moveTo>
                <a:lnTo>
                  <a:pt x="141427" y="0"/>
                </a:lnTo>
                <a:lnTo>
                  <a:pt x="141427" y="148743"/>
                </a:lnTo>
                <a:cubicBezTo>
                  <a:pt x="141427" y="185319"/>
                  <a:pt x="131877" y="215595"/>
                  <a:pt x="112776" y="239573"/>
                </a:cubicBezTo>
                <a:cubicBezTo>
                  <a:pt x="93675" y="263551"/>
                  <a:pt x="67869" y="282855"/>
                  <a:pt x="35357" y="297485"/>
                </a:cubicBezTo>
                <a:lnTo>
                  <a:pt x="4877" y="251156"/>
                </a:lnTo>
                <a:cubicBezTo>
                  <a:pt x="22759" y="239776"/>
                  <a:pt x="36983" y="225146"/>
                  <a:pt x="47549" y="207264"/>
                </a:cubicBezTo>
                <a:cubicBezTo>
                  <a:pt x="58115" y="189383"/>
                  <a:pt x="63399" y="169875"/>
                  <a:pt x="63399" y="148743"/>
                </a:cubicBezTo>
                <a:lnTo>
                  <a:pt x="63399" y="141427"/>
                </a:lnTo>
                <a:lnTo>
                  <a:pt x="0" y="14142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等线" panose="020F0502020204030204"/>
              <a:cs typeface="+mn-cs"/>
            </a:endParaRPr>
          </a:p>
        </p:txBody>
      </p:sp>
      <p:sp>
        <p:nvSpPr>
          <p:cNvPr id="7" name="文本框 8">
            <a:extLst>
              <a:ext uri="{FF2B5EF4-FFF2-40B4-BE49-F238E27FC236}">
                <a16:creationId xmlns:a16="http://schemas.microsoft.com/office/drawing/2014/main" id="{D2C8C170-1D05-4D2D-9034-397C63F2C53A}"/>
              </a:ext>
            </a:extLst>
          </p:cNvPr>
          <p:cNvSpPr txBox="1"/>
          <p:nvPr/>
        </p:nvSpPr>
        <p:spPr>
          <a:xfrm>
            <a:off x="950799" y="697468"/>
            <a:ext cx="65453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等线" panose="020F0502020204030204"/>
                <a:cs typeface="+mn-cs"/>
              </a:rPr>
              <a:t>МАМЫ 2021. ЧТО НОВОГО В ПОВЕДЕНИИ?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等线" panose="020F0502020204030204"/>
              <a:cs typeface="+mn-cs"/>
            </a:endParaRPr>
          </a:p>
        </p:txBody>
      </p:sp>
      <p:sp>
        <p:nvSpPr>
          <p:cNvPr id="27" name="文本框 8">
            <a:extLst>
              <a:ext uri="{FF2B5EF4-FFF2-40B4-BE49-F238E27FC236}">
                <a16:creationId xmlns:a16="http://schemas.microsoft.com/office/drawing/2014/main" id="{5F87BAD9-C751-4E52-93A7-C6CCC2CC2700}"/>
              </a:ext>
            </a:extLst>
          </p:cNvPr>
          <p:cNvSpPr txBox="1"/>
          <p:nvPr/>
        </p:nvSpPr>
        <p:spPr>
          <a:xfrm>
            <a:off x="705018" y="4039253"/>
            <a:ext cx="2856068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等线" panose="020F0502020204030204"/>
                <a:cs typeface="+mn-cs"/>
              </a:rPr>
              <a:t>ECO</a:t>
            </a:r>
            <a:r>
              <a:rPr kumimoji="0" lang="ru-RU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等线" panose="020F0502020204030204"/>
                <a:cs typeface="+mn-cs"/>
              </a:rPr>
              <a:t> мама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等线" panose="020F0502020204030204"/>
                <a:cs typeface="+mn-cs"/>
              </a:rPr>
              <a:t>Беспокоится состоянием своего здоровья и своего ребенка</a:t>
            </a:r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等线" panose="020F0502020204030204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等线" panose="020F0502020204030204"/>
                <a:cs typeface="+mn-cs"/>
              </a:rPr>
              <a:t>Задумывается о том, в каком мире будет жить ее ребенок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等线" panose="020F0502020204030204"/>
              <a:cs typeface="+mn-cs"/>
            </a:endParaRPr>
          </a:p>
        </p:txBody>
      </p:sp>
      <p:sp>
        <p:nvSpPr>
          <p:cNvPr id="41" name="椭圆 14">
            <a:extLst>
              <a:ext uri="{FF2B5EF4-FFF2-40B4-BE49-F238E27FC236}">
                <a16:creationId xmlns:a16="http://schemas.microsoft.com/office/drawing/2014/main" id="{D77F4DEE-94F7-4EC6-8AA8-83108C5A0C29}"/>
              </a:ext>
            </a:extLst>
          </p:cNvPr>
          <p:cNvSpPr/>
          <p:nvPr/>
        </p:nvSpPr>
        <p:spPr>
          <a:xfrm>
            <a:off x="8244811" y="2800574"/>
            <a:ext cx="3071632" cy="300057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ea typeface="等线" panose="020F0502020204030204"/>
            </a:endParaRPr>
          </a:p>
        </p:txBody>
      </p:sp>
      <p:pic>
        <p:nvPicPr>
          <p:cNvPr id="1026" name="Picture 2" descr="Остались без доходов». Как мама-инвестор спекулирует в декрете :: Новости  :: РБК Инвестиции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49" r="26709"/>
          <a:stretch/>
        </p:blipFill>
        <p:spPr bwMode="auto">
          <a:xfrm>
            <a:off x="8261639" y="1517982"/>
            <a:ext cx="3034158" cy="2444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/>
          <a:srcRect l="25210" r="10476"/>
          <a:stretch/>
        </p:blipFill>
        <p:spPr>
          <a:xfrm>
            <a:off x="4434326" y="1631856"/>
            <a:ext cx="3061855" cy="238040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 l="19263" r="10444"/>
          <a:stretch/>
        </p:blipFill>
        <p:spPr>
          <a:xfrm>
            <a:off x="649896" y="1577327"/>
            <a:ext cx="3018973" cy="2386032"/>
          </a:xfrm>
          <a:prstGeom prst="rect">
            <a:avLst/>
          </a:prstGeom>
        </p:spPr>
      </p:pic>
      <p:sp>
        <p:nvSpPr>
          <p:cNvPr id="30" name="文本框 8">
            <a:extLst>
              <a:ext uri="{FF2B5EF4-FFF2-40B4-BE49-F238E27FC236}">
                <a16:creationId xmlns:a16="http://schemas.microsoft.com/office/drawing/2014/main" id="{48F3A684-D1E7-49C5-A328-70FB5BBF977D}"/>
              </a:ext>
            </a:extLst>
          </p:cNvPr>
          <p:cNvSpPr txBox="1"/>
          <p:nvPr/>
        </p:nvSpPr>
        <p:spPr>
          <a:xfrm>
            <a:off x="8261639" y="4074685"/>
            <a:ext cx="30341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等线" panose="020F0502020204030204"/>
                <a:cs typeface="+mn-cs"/>
              </a:rPr>
              <a:t>Рациональная мама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等线" panose="020F0502020204030204"/>
                <a:cs typeface="+mn-cs"/>
              </a:rPr>
              <a:t>Готова переключаться на аналоги, если они не уступают по качеству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等线" panose="020F0502020204030204"/>
              <a:cs typeface="+mn-cs"/>
            </a:endParaRPr>
          </a:p>
        </p:txBody>
      </p:sp>
      <p:sp>
        <p:nvSpPr>
          <p:cNvPr id="34" name="文本框 8">
            <a:extLst>
              <a:ext uri="{FF2B5EF4-FFF2-40B4-BE49-F238E27FC236}">
                <a16:creationId xmlns:a16="http://schemas.microsoft.com/office/drawing/2014/main" id="{0C00F3ED-D7F5-47BC-AD4B-428D73DAD5EB}"/>
              </a:ext>
            </a:extLst>
          </p:cNvPr>
          <p:cNvSpPr txBox="1"/>
          <p:nvPr/>
        </p:nvSpPr>
        <p:spPr>
          <a:xfrm>
            <a:off x="4605867" y="4039253"/>
            <a:ext cx="2890314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等线" panose="020F0502020204030204"/>
                <a:cs typeface="+mn-cs"/>
              </a:rPr>
              <a:t>Digital </a:t>
            </a:r>
            <a:r>
              <a:rPr kumimoji="0" lang="ru-RU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等线" panose="020F0502020204030204"/>
                <a:cs typeface="+mn-cs"/>
              </a:rPr>
              <a:t>мама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等线" panose="020F0502020204030204"/>
                <a:cs typeface="+mn-cs"/>
              </a:rPr>
              <a:t>Моментально анализирует/сравнивает предложения онлайн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等线" panose="020F0502020204030204"/>
                <a:cs typeface="+mn-cs"/>
              </a:rPr>
              <a:t>Читает отзывы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等线" panose="020F0502020204030204"/>
              <a:cs typeface="+mn-cs"/>
            </a:endParaRPr>
          </a:p>
        </p:txBody>
      </p:sp>
      <p:sp>
        <p:nvSpPr>
          <p:cNvPr id="42" name="文本框 8">
            <a:extLst>
              <a:ext uri="{FF2B5EF4-FFF2-40B4-BE49-F238E27FC236}">
                <a16:creationId xmlns:a16="http://schemas.microsoft.com/office/drawing/2014/main" id="{D2C8C170-1D05-4D2D-9034-397C63F2C53A}"/>
              </a:ext>
            </a:extLst>
          </p:cNvPr>
          <p:cNvSpPr txBox="1"/>
          <p:nvPr/>
        </p:nvSpPr>
        <p:spPr>
          <a:xfrm>
            <a:off x="2567084" y="6281486"/>
            <a:ext cx="70578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zh-CN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等线" panose="020F0502020204030204"/>
                <a:cs typeface="Arial" panose="020B0604020202020204" pitchFamily="34" charset="0"/>
              </a:rPr>
              <a:t>Поведение и приоритеты могут сочетаться в одной маме!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等线" panose="020F0502020204030204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4264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7" grpId="0" animBg="1"/>
      <p:bldP spid="16" grpId="0" animBg="1"/>
      <p:bldP spid="7" grpId="0"/>
      <p:bldP spid="27" grpId="0"/>
      <p:bldP spid="41" grpId="0" animBg="1"/>
      <p:bldP spid="30" grpId="0"/>
      <p:bldP spid="34" grpId="0"/>
      <p:bldP spid="4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417A9196-598C-4130-8267-B3B9F27A3240}"/>
              </a:ext>
            </a:extLst>
          </p:cNvPr>
          <p:cNvSpPr txBox="1">
            <a:spLocks/>
          </p:cNvSpPr>
          <p:nvPr/>
        </p:nvSpPr>
        <p:spPr>
          <a:xfrm>
            <a:off x="1674700" y="2231745"/>
            <a:ext cx="9148954" cy="24424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v_CCMeanwhile" panose="02000503020000020004" pitchFamily="2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roy ExtraBold" panose="00000900000000000000" pitchFamily="50" charset="-52"/>
                <a:ea typeface="+mj-ea"/>
                <a:cs typeface="+mj-cs"/>
              </a:rPr>
              <a:t>РЫНОК </a:t>
            </a:r>
            <a:r>
              <a:rPr kumimoji="0" lang="ru-RU" sz="9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roy ExtraBold" panose="00000900000000000000" pitchFamily="50" charset="-52"/>
                <a:ea typeface="+mj-ea"/>
                <a:cs typeface="+mj-cs"/>
              </a:rPr>
              <a:t>И </a:t>
            </a:r>
            <a:r>
              <a:rPr kumimoji="0" lang="ru-RU" sz="9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roy ExtraBold" panose="00000900000000000000" pitchFamily="50" charset="-52"/>
                <a:ea typeface="+mj-ea"/>
                <a:cs typeface="+mj-cs"/>
              </a:rPr>
              <a:t>КОНКУРЕНТЫ</a:t>
            </a:r>
          </a:p>
        </p:txBody>
      </p:sp>
    </p:spTree>
    <p:extLst>
      <p:ext uri="{BB962C8B-B14F-4D97-AF65-F5344CB8AC3E}">
        <p14:creationId xmlns:p14="http://schemas.microsoft.com/office/powerpoint/2010/main" val="1436488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3AF1DA8A-8A46-40E6-AECC-3CBF6D7828CC}"/>
              </a:ext>
            </a:extLst>
          </p:cNvPr>
          <p:cNvSpPr/>
          <p:nvPr/>
        </p:nvSpPr>
        <p:spPr>
          <a:xfrm>
            <a:off x="0" y="3124200"/>
            <a:ext cx="12192000" cy="3733800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等线" panose="020F0502020204030204"/>
              <a:cs typeface="+mn-cs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543A8803-6FB7-4252-ACCE-053727698B8A}"/>
              </a:ext>
            </a:extLst>
          </p:cNvPr>
          <p:cNvSpPr/>
          <p:nvPr/>
        </p:nvSpPr>
        <p:spPr>
          <a:xfrm>
            <a:off x="1094031" y="2481471"/>
            <a:ext cx="4191000" cy="4057650"/>
          </a:xfrm>
          <a:prstGeom prst="rect">
            <a:avLst/>
          </a:prstGeom>
          <a:solidFill>
            <a:srgbClr val="002060">
              <a:alpha val="48000"/>
            </a:srgb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等线" panose="020F0502020204030204"/>
              <a:cs typeface="+mn-cs"/>
            </a:endParaRPr>
          </a:p>
        </p:txBody>
      </p:sp>
      <p:sp>
        <p:nvSpPr>
          <p:cNvPr id="13" name="任意多边形: 形状 12">
            <a:extLst>
              <a:ext uri="{FF2B5EF4-FFF2-40B4-BE49-F238E27FC236}">
                <a16:creationId xmlns:a16="http://schemas.microsoft.com/office/drawing/2014/main" id="{5013BB8C-8BB2-4846-9E6F-FFBE23E3FBA6}"/>
              </a:ext>
            </a:extLst>
          </p:cNvPr>
          <p:cNvSpPr/>
          <p:nvPr/>
        </p:nvSpPr>
        <p:spPr>
          <a:xfrm flipH="1" flipV="1">
            <a:off x="415545" y="264533"/>
            <a:ext cx="397255" cy="835607"/>
          </a:xfrm>
          <a:custGeom>
            <a:avLst/>
            <a:gdLst/>
            <a:ahLst/>
            <a:cxnLst/>
            <a:rect l="l" t="t" r="r" b="b"/>
            <a:pathLst>
              <a:path w="141427" h="297485">
                <a:moveTo>
                  <a:pt x="0" y="0"/>
                </a:moveTo>
                <a:lnTo>
                  <a:pt x="141427" y="0"/>
                </a:lnTo>
                <a:lnTo>
                  <a:pt x="141427" y="148743"/>
                </a:lnTo>
                <a:cubicBezTo>
                  <a:pt x="141427" y="185319"/>
                  <a:pt x="131877" y="215595"/>
                  <a:pt x="112776" y="239573"/>
                </a:cubicBezTo>
                <a:cubicBezTo>
                  <a:pt x="93675" y="263551"/>
                  <a:pt x="67869" y="282855"/>
                  <a:pt x="35357" y="297485"/>
                </a:cubicBezTo>
                <a:lnTo>
                  <a:pt x="4877" y="251156"/>
                </a:lnTo>
                <a:cubicBezTo>
                  <a:pt x="22759" y="239776"/>
                  <a:pt x="36983" y="225146"/>
                  <a:pt x="47549" y="207264"/>
                </a:cubicBezTo>
                <a:cubicBezTo>
                  <a:pt x="58115" y="189383"/>
                  <a:pt x="63399" y="169875"/>
                  <a:pt x="63399" y="148743"/>
                </a:cubicBezTo>
                <a:lnTo>
                  <a:pt x="63399" y="141427"/>
                </a:lnTo>
                <a:lnTo>
                  <a:pt x="0" y="141427"/>
                </a:lnTo>
                <a:close/>
              </a:path>
            </a:pathLst>
          </a:cu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等线" panose="020F0502020204030204"/>
              <a:cs typeface="+mn-cs"/>
            </a:endParaRP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C02105A1-DE63-46E8-8902-438F76991A41}"/>
              </a:ext>
            </a:extLst>
          </p:cNvPr>
          <p:cNvGrpSpPr/>
          <p:nvPr/>
        </p:nvGrpSpPr>
        <p:grpSpPr>
          <a:xfrm>
            <a:off x="8961335" y="1128921"/>
            <a:ext cx="2283156" cy="2000250"/>
            <a:chOff x="8961335" y="1128921"/>
            <a:chExt cx="2165542" cy="2000250"/>
          </a:xfrm>
        </p:grpSpPr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FC242D3A-001C-4632-87D3-837B4CFA4991}"/>
                </a:ext>
              </a:extLst>
            </p:cNvPr>
            <p:cNvSpPr/>
            <p:nvPr/>
          </p:nvSpPr>
          <p:spPr>
            <a:xfrm>
              <a:off x="8961335" y="1128921"/>
              <a:ext cx="2000250" cy="20002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等线" panose="020F0502020204030204"/>
                <a:cs typeface="+mn-cs"/>
              </a:endParaRPr>
            </a:p>
          </p:txBody>
        </p:sp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8BBE2B6B-34BB-4073-99B8-FE10D9713437}"/>
                </a:ext>
              </a:extLst>
            </p:cNvPr>
            <p:cNvSpPr txBox="1"/>
            <p:nvPr/>
          </p:nvSpPr>
          <p:spPr>
            <a:xfrm>
              <a:off x="8994649" y="1467326"/>
              <a:ext cx="2132228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等线" panose="020F0502020204030204"/>
                  <a:cs typeface="Arial" panose="020B0604020202020204" pitchFamily="34" charset="0"/>
                </a:rPr>
                <a:t>Сильный рост категории трусиков, хоть и с низкой базы</a:t>
              </a: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等线" panose="020F0502020204030204"/>
                <a:cs typeface="Arial" panose="020B0604020202020204" pitchFamily="34" charset="0"/>
              </a:endParaRPr>
            </a:p>
          </p:txBody>
        </p:sp>
      </p:grpSp>
      <p:sp>
        <p:nvSpPr>
          <p:cNvPr id="19" name="文本框 18">
            <a:extLst>
              <a:ext uri="{FF2B5EF4-FFF2-40B4-BE49-F238E27FC236}">
                <a16:creationId xmlns:a16="http://schemas.microsoft.com/office/drawing/2014/main" id="{493A170B-30B0-4BC9-AFBC-EE6C3ADB597D}"/>
              </a:ext>
            </a:extLst>
          </p:cNvPr>
          <p:cNvSpPr txBox="1"/>
          <p:nvPr/>
        </p:nvSpPr>
        <p:spPr>
          <a:xfrm>
            <a:off x="9009958" y="3603742"/>
            <a:ext cx="238659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zh-CN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等线" panose="020F0502020204030204"/>
                <a:cs typeface="Arial" panose="020B0604020202020204" pitchFamily="34" charset="0"/>
              </a:rPr>
              <a:t>Ожидается, что рынок будет развиваться на 0,68% (CAGR 2021-2026) в год</a:t>
            </a:r>
          </a:p>
        </p:txBody>
      </p:sp>
      <p:sp>
        <p:nvSpPr>
          <p:cNvPr id="18" name="文本框 7">
            <a:extLst>
              <a:ext uri="{FF2B5EF4-FFF2-40B4-BE49-F238E27FC236}">
                <a16:creationId xmlns:a16="http://schemas.microsoft.com/office/drawing/2014/main" id="{A5335657-F725-442A-B262-5B1C5B4CEB6A}"/>
              </a:ext>
            </a:extLst>
          </p:cNvPr>
          <p:cNvSpPr txBox="1"/>
          <p:nvPr/>
        </p:nvSpPr>
        <p:spPr>
          <a:xfrm>
            <a:off x="1539830" y="5676130"/>
            <a:ext cx="32141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zh-CN" sz="1600" b="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等线" panose="020F0502020204030204"/>
                <a:cs typeface="+mn-cs"/>
              </a:rPr>
              <a:t>ожидаемая выручка рынка подгузников Беларуси 2021</a:t>
            </a:r>
            <a:endParaRPr kumimoji="0" lang="zh-CN" altLang="en-US" sz="1600" b="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等线" panose="020F0502020204030204"/>
              <a:cs typeface="+mn-cs"/>
            </a:endParaRPr>
          </a:p>
        </p:txBody>
      </p:sp>
      <p:pic>
        <p:nvPicPr>
          <p:cNvPr id="20" name="Picture 2" descr="ρiทτєrєsτ: кαℓєyнσggℓє ♡">
            <a:extLst>
              <a:ext uri="{FF2B5EF4-FFF2-40B4-BE49-F238E27FC236}">
                <a16:creationId xmlns:a16="http://schemas.microsoft.com/office/drawing/2014/main" id="{5F1F1BF2-E122-48F8-8B41-8116DEBE8C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2096" y="543836"/>
            <a:ext cx="3345961" cy="5026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2ED4F625-9DDE-43B7-9B00-0954D753FC47}"/>
              </a:ext>
            </a:extLst>
          </p:cNvPr>
          <p:cNvSpPr txBox="1"/>
          <p:nvPr/>
        </p:nvSpPr>
        <p:spPr>
          <a:xfrm>
            <a:off x="2079703" y="3292506"/>
            <a:ext cx="3001734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zh-CN" sz="16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等线" panose="020F0502020204030204"/>
                <a:cs typeface="+mn-cs"/>
              </a:rPr>
              <a:t>57</a:t>
            </a:r>
            <a:endParaRPr kumimoji="0" lang="zh-CN" altLang="en-US" sz="16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等线" panose="020F0502020204030204"/>
              <a:cs typeface="+mn-cs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7FFE6706-58F9-4150-9EDC-11839B4B006C}"/>
              </a:ext>
            </a:extLst>
          </p:cNvPr>
          <p:cNvSpPr txBox="1"/>
          <p:nvPr/>
        </p:nvSpPr>
        <p:spPr>
          <a:xfrm>
            <a:off x="4868344" y="4360247"/>
            <a:ext cx="205626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zh-CN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等线" panose="020F0502020204030204"/>
                <a:cs typeface="Arial" panose="020B0604020202020204" pitchFamily="34" charset="0"/>
              </a:rPr>
              <a:t>млн долларов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等线" panose="020F0502020204030204"/>
              <a:cs typeface="Arial" panose="020B0604020202020204" pitchFamily="34" charset="0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915E761-F086-4B1C-A4DC-FDAAB8D7626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67" t="1040" r="-157" b="-1040"/>
          <a:stretch/>
        </p:blipFill>
        <p:spPr>
          <a:xfrm>
            <a:off x="6952705" y="1055472"/>
            <a:ext cx="1995738" cy="1995738"/>
          </a:xfrm>
          <a:prstGeom prst="rect">
            <a:avLst/>
          </a:prstGeom>
        </p:spPr>
      </p:pic>
      <p:sp>
        <p:nvSpPr>
          <p:cNvPr id="17" name="任意多边形: 形状 7">
            <a:extLst>
              <a:ext uri="{FF2B5EF4-FFF2-40B4-BE49-F238E27FC236}">
                <a16:creationId xmlns:a16="http://schemas.microsoft.com/office/drawing/2014/main" id="{6AAF5172-9E4D-4BAA-933E-F7BECB2B733D}"/>
              </a:ext>
            </a:extLst>
          </p:cNvPr>
          <p:cNvSpPr/>
          <p:nvPr/>
        </p:nvSpPr>
        <p:spPr>
          <a:xfrm rot="10800000" flipH="1" flipV="1">
            <a:off x="11522074" y="5748921"/>
            <a:ext cx="397255" cy="835607"/>
          </a:xfrm>
          <a:custGeom>
            <a:avLst/>
            <a:gdLst/>
            <a:ahLst/>
            <a:cxnLst/>
            <a:rect l="l" t="t" r="r" b="b"/>
            <a:pathLst>
              <a:path w="141427" h="297485">
                <a:moveTo>
                  <a:pt x="0" y="0"/>
                </a:moveTo>
                <a:lnTo>
                  <a:pt x="141427" y="0"/>
                </a:lnTo>
                <a:lnTo>
                  <a:pt x="141427" y="148743"/>
                </a:lnTo>
                <a:cubicBezTo>
                  <a:pt x="141427" y="185319"/>
                  <a:pt x="131877" y="215595"/>
                  <a:pt x="112776" y="239573"/>
                </a:cubicBezTo>
                <a:cubicBezTo>
                  <a:pt x="93675" y="263551"/>
                  <a:pt x="67869" y="282855"/>
                  <a:pt x="35357" y="297485"/>
                </a:cubicBezTo>
                <a:lnTo>
                  <a:pt x="4877" y="251156"/>
                </a:lnTo>
                <a:cubicBezTo>
                  <a:pt x="22759" y="239776"/>
                  <a:pt x="36983" y="225146"/>
                  <a:pt x="47549" y="207264"/>
                </a:cubicBezTo>
                <a:cubicBezTo>
                  <a:pt x="58115" y="189383"/>
                  <a:pt x="63399" y="169875"/>
                  <a:pt x="63399" y="148743"/>
                </a:cubicBezTo>
                <a:lnTo>
                  <a:pt x="63399" y="141427"/>
                </a:lnTo>
                <a:lnTo>
                  <a:pt x="0" y="14142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等线" panose="020F0502020204030204"/>
              <a:cs typeface="+mn-cs"/>
            </a:endParaRPr>
          </a:p>
        </p:txBody>
      </p:sp>
      <p:sp>
        <p:nvSpPr>
          <p:cNvPr id="21" name="文本框 8">
            <a:extLst>
              <a:ext uri="{FF2B5EF4-FFF2-40B4-BE49-F238E27FC236}">
                <a16:creationId xmlns:a16="http://schemas.microsoft.com/office/drawing/2014/main" id="{EC02CF70-F6FD-4F25-A1A3-42D3742118E1}"/>
              </a:ext>
            </a:extLst>
          </p:cNvPr>
          <p:cNvSpPr txBox="1"/>
          <p:nvPr/>
        </p:nvSpPr>
        <p:spPr>
          <a:xfrm>
            <a:off x="6273740" y="205524"/>
            <a:ext cx="60869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等线" panose="020F0502020204030204"/>
                <a:cs typeface="+mn-cs"/>
              </a:rPr>
              <a:t>РЫНОК ПОДГУЗНИКОВ БЕЛАРУСИ 2021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等线" panose="020F0502020204030204"/>
              <a:cs typeface="+mn-cs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72C4626F-EBF9-4425-B4F2-975600B56D9A}"/>
              </a:ext>
            </a:extLst>
          </p:cNvPr>
          <p:cNvSpPr/>
          <p:nvPr/>
        </p:nvSpPr>
        <p:spPr>
          <a:xfrm>
            <a:off x="5311739" y="6405760"/>
            <a:ext cx="618827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https://www.statista.com/outlook/cmo/tissue-hygiene-paper/baby-diapers/belarus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2050" name="Picture 2" descr="Когда остановится рост цен на прокат на внутреннем рынке? - Новости  металлургии - Металлоснабжение и сбыт">
            <a:extLst>
              <a:ext uri="{FF2B5EF4-FFF2-40B4-BE49-F238E27FC236}">
                <a16:creationId xmlns:a16="http://schemas.microsoft.com/office/drawing/2014/main" id="{E88730D5-B12C-4475-B06C-96E755CAED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83" r="20083"/>
          <a:stretch/>
        </p:blipFill>
        <p:spPr bwMode="auto">
          <a:xfrm>
            <a:off x="6935599" y="3302777"/>
            <a:ext cx="1995738" cy="1995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F6F02E58-DACE-49A2-B7F5-23A378B9118D}"/>
              </a:ext>
            </a:extLst>
          </p:cNvPr>
          <p:cNvSpPr/>
          <p:nvPr/>
        </p:nvSpPr>
        <p:spPr>
          <a:xfrm>
            <a:off x="5376469" y="6642986"/>
            <a:ext cx="816882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  <a:hlinkClick r:id="rId6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https://www.euromonitor.com/nappies-diapers-pants-in-belarus/report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9391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7" grpId="0" animBg="1"/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6" name="Picture 14" descr="PRIVATE LABEL – FRESHMANIA">
            <a:extLst>
              <a:ext uri="{FF2B5EF4-FFF2-40B4-BE49-F238E27FC236}">
                <a16:creationId xmlns:a16="http://schemas.microsoft.com/office/drawing/2014/main" id="{B6398B4A-0CEE-4521-AF37-519F805A81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10" r="20786"/>
          <a:stretch/>
        </p:blipFill>
        <p:spPr bwMode="auto">
          <a:xfrm>
            <a:off x="9148350" y="1233221"/>
            <a:ext cx="1897200" cy="18972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" name="Овал 73">
            <a:extLst>
              <a:ext uri="{FF2B5EF4-FFF2-40B4-BE49-F238E27FC236}">
                <a16:creationId xmlns:a16="http://schemas.microsoft.com/office/drawing/2014/main" id="{0EEFB381-C48D-44F0-B439-8E5EB89771E5}"/>
              </a:ext>
            </a:extLst>
          </p:cNvPr>
          <p:cNvSpPr/>
          <p:nvPr/>
        </p:nvSpPr>
        <p:spPr>
          <a:xfrm>
            <a:off x="9153434" y="1240649"/>
            <a:ext cx="1864310" cy="1864310"/>
          </a:xfrm>
          <a:prstGeom prst="ellipse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3084" name="Picture 12" descr="SENSO BABY - Photos | Facebook">
            <a:extLst>
              <a:ext uri="{FF2B5EF4-FFF2-40B4-BE49-F238E27FC236}">
                <a16:creationId xmlns:a16="http://schemas.microsoft.com/office/drawing/2014/main" id="{CC790455-9617-4DD4-A58A-1ED37A5341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539" y="1247576"/>
            <a:ext cx="1864310" cy="186431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" name="Овал 59">
            <a:extLst>
              <a:ext uri="{FF2B5EF4-FFF2-40B4-BE49-F238E27FC236}">
                <a16:creationId xmlns:a16="http://schemas.microsoft.com/office/drawing/2014/main" id="{867D9E74-7E96-4254-8E5B-3A33A71F11CB}"/>
              </a:ext>
            </a:extLst>
          </p:cNvPr>
          <p:cNvSpPr/>
          <p:nvPr/>
        </p:nvSpPr>
        <p:spPr>
          <a:xfrm>
            <a:off x="7019539" y="1240649"/>
            <a:ext cx="1864310" cy="1864310"/>
          </a:xfrm>
          <a:prstGeom prst="ellipse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3082" name="Picture 10" descr="Солнце и Луна">
            <a:extLst>
              <a:ext uri="{FF2B5EF4-FFF2-40B4-BE49-F238E27FC236}">
                <a16:creationId xmlns:a16="http://schemas.microsoft.com/office/drawing/2014/main" id="{7C51E2F4-C266-4C55-A154-B132D5EE1E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" t="-408" r="71330" b="408"/>
          <a:stretch/>
        </p:blipFill>
        <p:spPr bwMode="auto">
          <a:xfrm>
            <a:off x="4942891" y="1247576"/>
            <a:ext cx="1896232" cy="1896232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Традиционный обзор промокампаний за март">
            <a:extLst>
              <a:ext uri="{FF2B5EF4-FFF2-40B4-BE49-F238E27FC236}">
                <a16:creationId xmlns:a16="http://schemas.microsoft.com/office/drawing/2014/main" id="{BF0ACD86-43D9-465F-AA7A-4EF827B2C7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41" t="409" r="44191" b="-409"/>
          <a:stretch/>
        </p:blipFill>
        <p:spPr bwMode="auto">
          <a:xfrm>
            <a:off x="2899317" y="1243612"/>
            <a:ext cx="1864310" cy="186431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Овал 55">
            <a:extLst>
              <a:ext uri="{FF2B5EF4-FFF2-40B4-BE49-F238E27FC236}">
                <a16:creationId xmlns:a16="http://schemas.microsoft.com/office/drawing/2014/main" id="{9B4F97D5-C014-4E27-9301-B0BB5E340B48}"/>
              </a:ext>
            </a:extLst>
          </p:cNvPr>
          <p:cNvSpPr/>
          <p:nvPr/>
        </p:nvSpPr>
        <p:spPr>
          <a:xfrm>
            <a:off x="2906476" y="1240649"/>
            <a:ext cx="1864310" cy="1864310"/>
          </a:xfrm>
          <a:prstGeom prst="ellipse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3078" name="Picture 6" descr="Pampers: комфортно малышу – спокойно маме — ОНЛАЙН ТРЕЙД.РУ">
            <a:extLst>
              <a:ext uri="{FF2B5EF4-FFF2-40B4-BE49-F238E27FC236}">
                <a16:creationId xmlns:a16="http://schemas.microsoft.com/office/drawing/2014/main" id="{0FDAF8AE-4822-46A5-AD4C-3063607292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7" r="63579"/>
          <a:stretch/>
        </p:blipFill>
        <p:spPr bwMode="auto">
          <a:xfrm>
            <a:off x="812800" y="1247576"/>
            <a:ext cx="1864310" cy="186431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Овал 9">
            <a:extLst>
              <a:ext uri="{FF2B5EF4-FFF2-40B4-BE49-F238E27FC236}">
                <a16:creationId xmlns:a16="http://schemas.microsoft.com/office/drawing/2014/main" id="{72626356-4C6B-434C-83BA-9F84083E7ACC}"/>
              </a:ext>
            </a:extLst>
          </p:cNvPr>
          <p:cNvSpPr/>
          <p:nvPr/>
        </p:nvSpPr>
        <p:spPr>
          <a:xfrm>
            <a:off x="804411" y="1240649"/>
            <a:ext cx="1864310" cy="1864310"/>
          </a:xfrm>
          <a:prstGeom prst="ellipse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E7945C48-CF04-43EC-A0EC-E550EE58CDB3}"/>
              </a:ext>
            </a:extLst>
          </p:cNvPr>
          <p:cNvGrpSpPr/>
          <p:nvPr/>
        </p:nvGrpSpPr>
        <p:grpSpPr>
          <a:xfrm>
            <a:off x="901700" y="4524664"/>
            <a:ext cx="10388600" cy="1927487"/>
            <a:chOff x="901700" y="4524664"/>
            <a:chExt cx="10388600" cy="1927487"/>
          </a:xfrm>
          <a:solidFill>
            <a:srgbClr val="002060"/>
          </a:solidFill>
        </p:grpSpPr>
        <p:sp>
          <p:nvSpPr>
            <p:cNvPr id="2" name="矩形 1">
              <a:extLst>
                <a:ext uri="{FF2B5EF4-FFF2-40B4-BE49-F238E27FC236}">
                  <a16:creationId xmlns:a16="http://schemas.microsoft.com/office/drawing/2014/main" id="{093C73FC-6D13-4C3D-A2FA-468F76917C78}"/>
                </a:ext>
              </a:extLst>
            </p:cNvPr>
            <p:cNvSpPr/>
            <p:nvPr/>
          </p:nvSpPr>
          <p:spPr>
            <a:xfrm>
              <a:off x="901700" y="4524664"/>
              <a:ext cx="10388600" cy="192748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等线" panose="020F0502020204030204"/>
                <a:cs typeface="+mn-cs"/>
              </a:endParaRPr>
            </a:p>
          </p:txBody>
        </p:sp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3D691D74-FC61-4687-A00E-3F968531F72B}"/>
                </a:ext>
              </a:extLst>
            </p:cNvPr>
            <p:cNvSpPr txBox="1"/>
            <p:nvPr/>
          </p:nvSpPr>
          <p:spPr>
            <a:xfrm>
              <a:off x="924497" y="4556586"/>
              <a:ext cx="3597460" cy="830997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>
                <a:defRPr sz="4800"/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zh-CN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entury Gothic" panose="020B0502020202020204" pitchFamily="34" charset="0"/>
                  <a:ea typeface="等线" panose="020F0502020204030204"/>
                  <a:cs typeface="+mn-cs"/>
                </a:rPr>
                <a:t>Основные </a:t>
              </a:r>
              <a:endParaRPr kumimoji="0" lang="zh-CN" altLang="en-US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等线" panose="020F0502020204030204"/>
                <a:cs typeface="+mn-cs"/>
              </a:endParaRPr>
            </a:p>
          </p:txBody>
        </p:sp>
        <p:cxnSp>
          <p:nvCxnSpPr>
            <p:cNvPr id="15" name="直接连接符 14">
              <a:extLst>
                <a:ext uri="{FF2B5EF4-FFF2-40B4-BE49-F238E27FC236}">
                  <a16:creationId xmlns:a16="http://schemas.microsoft.com/office/drawing/2014/main" id="{05041D0F-A75B-4C26-866B-18C8A43AE1B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880264" y="4652672"/>
              <a:ext cx="563419" cy="1695796"/>
            </a:xfrm>
            <a:prstGeom prst="line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D428D0EB-2FC0-4E18-A884-20F748AB8EBE}"/>
                </a:ext>
              </a:extLst>
            </p:cNvPr>
            <p:cNvSpPr txBox="1"/>
            <p:nvPr/>
          </p:nvSpPr>
          <p:spPr>
            <a:xfrm>
              <a:off x="5493225" y="4813049"/>
              <a:ext cx="5130720" cy="132343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entury Gothic" panose="020B0502020202020204" pitchFamily="34" charset="0"/>
                  <a:ea typeface="等线" panose="020F0502020204030204"/>
                  <a:cs typeface="+mn-cs"/>
                </a:rPr>
                <a:t>86% рынка делят 4 производителя.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entury Gothic" panose="020B0502020202020204" pitchFamily="34" charset="0"/>
                  <a:ea typeface="等线" panose="020F0502020204030204"/>
                  <a:cs typeface="+mn-cs"/>
                </a:rPr>
                <a:t>За период 1п.2020 к 2п.2019 в стоимостном выражении выросли </a:t>
              </a:r>
              <a:r>
                <a:rPr kumimoji="0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entury Gothic" panose="020B0502020202020204" pitchFamily="34" charset="0"/>
                  <a:ea typeface="等线" panose="020F0502020204030204"/>
                  <a:cs typeface="+mn-cs"/>
                </a:rPr>
                <a:t>Huggies </a:t>
              </a:r>
              <a:r>
                <a:rPr kumimoji="0" lang="ru-RU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entury Gothic" panose="020B0502020202020204" pitchFamily="34" charset="0"/>
                  <a:ea typeface="等线" panose="020F0502020204030204"/>
                  <a:cs typeface="+mn-cs"/>
                </a:rPr>
                <a:t>и </a:t>
              </a:r>
              <a:r>
                <a:rPr kumimoji="0" lang="en-US" altLang="zh-CN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entury Gothic" panose="020B0502020202020204" pitchFamily="34" charset="0"/>
                  <a:ea typeface="等线" panose="020F0502020204030204"/>
                  <a:cs typeface="+mn-cs"/>
                </a:rPr>
                <a:t>Senso</a:t>
              </a: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等线" panose="020F0502020204030204"/>
                <a:cs typeface="+mn-cs"/>
              </a:endParaRPr>
            </a:p>
          </p:txBody>
        </p:sp>
        <p:sp>
          <p:nvSpPr>
            <p:cNvPr id="77" name="文本框 13">
              <a:extLst>
                <a:ext uri="{FF2B5EF4-FFF2-40B4-BE49-F238E27FC236}">
                  <a16:creationId xmlns:a16="http://schemas.microsoft.com/office/drawing/2014/main" id="{E2F4472B-9DBE-4762-B87D-6C1716D6AB9A}"/>
                </a:ext>
              </a:extLst>
            </p:cNvPr>
            <p:cNvSpPr txBox="1"/>
            <p:nvPr/>
          </p:nvSpPr>
          <p:spPr>
            <a:xfrm>
              <a:off x="955075" y="5228548"/>
              <a:ext cx="2472152" cy="830997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>
                <a:defRPr sz="4800"/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zh-CN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entury Gothic" panose="020B0502020202020204" pitchFamily="34" charset="0"/>
                  <a:ea typeface="等线" panose="020F0502020204030204"/>
                  <a:cs typeface="+mn-cs"/>
                </a:rPr>
                <a:t>игроки</a:t>
              </a:r>
              <a:r>
                <a:rPr kumimoji="0" lang="ru-RU" altLang="zh-CN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等线" panose="020F0502020204030204"/>
                  <a:cs typeface="+mn-cs"/>
                </a:rPr>
                <a:t> </a:t>
              </a:r>
              <a:endParaRPr kumimoji="0" lang="zh-CN" alt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等线" panose="020F0502020204030204"/>
                <a:cs typeface="+mn-cs"/>
              </a:endParaRPr>
            </a:p>
          </p:txBody>
        </p:sp>
      </p:grpSp>
      <p:sp>
        <p:nvSpPr>
          <p:cNvPr id="5" name="任意多边形: 形状 4">
            <a:extLst>
              <a:ext uri="{FF2B5EF4-FFF2-40B4-BE49-F238E27FC236}">
                <a16:creationId xmlns:a16="http://schemas.microsoft.com/office/drawing/2014/main" id="{34CE900F-D184-4D8C-9636-D8777501FE16}"/>
              </a:ext>
            </a:extLst>
          </p:cNvPr>
          <p:cNvSpPr/>
          <p:nvPr/>
        </p:nvSpPr>
        <p:spPr>
          <a:xfrm>
            <a:off x="10623945" y="5386096"/>
            <a:ext cx="397255" cy="835607"/>
          </a:xfrm>
          <a:custGeom>
            <a:avLst/>
            <a:gdLst/>
            <a:ahLst/>
            <a:cxnLst/>
            <a:rect l="l" t="t" r="r" b="b"/>
            <a:pathLst>
              <a:path w="141427" h="297485">
                <a:moveTo>
                  <a:pt x="0" y="0"/>
                </a:moveTo>
                <a:lnTo>
                  <a:pt x="141427" y="0"/>
                </a:lnTo>
                <a:lnTo>
                  <a:pt x="141427" y="148743"/>
                </a:lnTo>
                <a:cubicBezTo>
                  <a:pt x="141427" y="185319"/>
                  <a:pt x="131877" y="215595"/>
                  <a:pt x="112776" y="239573"/>
                </a:cubicBezTo>
                <a:cubicBezTo>
                  <a:pt x="93675" y="263551"/>
                  <a:pt x="67869" y="282855"/>
                  <a:pt x="35357" y="297485"/>
                </a:cubicBezTo>
                <a:lnTo>
                  <a:pt x="4877" y="251156"/>
                </a:lnTo>
                <a:cubicBezTo>
                  <a:pt x="22759" y="239776"/>
                  <a:pt x="36983" y="225146"/>
                  <a:pt x="47549" y="207264"/>
                </a:cubicBezTo>
                <a:cubicBezTo>
                  <a:pt x="58115" y="189383"/>
                  <a:pt x="63399" y="169875"/>
                  <a:pt x="63399" y="148743"/>
                </a:cubicBezTo>
                <a:lnTo>
                  <a:pt x="63399" y="141427"/>
                </a:lnTo>
                <a:lnTo>
                  <a:pt x="0" y="14142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等线" panose="020F0502020204030204"/>
              <a:cs typeface="+mn-cs"/>
            </a:endParaRPr>
          </a:p>
        </p:txBody>
      </p:sp>
      <p:sp>
        <p:nvSpPr>
          <p:cNvPr id="6" name="任意多边形: 形状 5">
            <a:extLst>
              <a:ext uri="{FF2B5EF4-FFF2-40B4-BE49-F238E27FC236}">
                <a16:creationId xmlns:a16="http://schemas.microsoft.com/office/drawing/2014/main" id="{52902C62-6DAC-4231-AA8D-E41299556F36}"/>
              </a:ext>
            </a:extLst>
          </p:cNvPr>
          <p:cNvSpPr/>
          <p:nvPr/>
        </p:nvSpPr>
        <p:spPr>
          <a:xfrm flipH="1" flipV="1">
            <a:off x="415545" y="264533"/>
            <a:ext cx="397255" cy="835607"/>
          </a:xfrm>
          <a:custGeom>
            <a:avLst/>
            <a:gdLst/>
            <a:ahLst/>
            <a:cxnLst/>
            <a:rect l="l" t="t" r="r" b="b"/>
            <a:pathLst>
              <a:path w="141427" h="297485">
                <a:moveTo>
                  <a:pt x="0" y="0"/>
                </a:moveTo>
                <a:lnTo>
                  <a:pt x="141427" y="0"/>
                </a:lnTo>
                <a:lnTo>
                  <a:pt x="141427" y="148743"/>
                </a:lnTo>
                <a:cubicBezTo>
                  <a:pt x="141427" y="185319"/>
                  <a:pt x="131877" y="215595"/>
                  <a:pt x="112776" y="239573"/>
                </a:cubicBezTo>
                <a:cubicBezTo>
                  <a:pt x="93675" y="263551"/>
                  <a:pt x="67869" y="282855"/>
                  <a:pt x="35357" y="297485"/>
                </a:cubicBezTo>
                <a:lnTo>
                  <a:pt x="4877" y="251156"/>
                </a:lnTo>
                <a:cubicBezTo>
                  <a:pt x="22759" y="239776"/>
                  <a:pt x="36983" y="225146"/>
                  <a:pt x="47549" y="207264"/>
                </a:cubicBezTo>
                <a:cubicBezTo>
                  <a:pt x="58115" y="189383"/>
                  <a:pt x="63399" y="169875"/>
                  <a:pt x="63399" y="148743"/>
                </a:cubicBezTo>
                <a:lnTo>
                  <a:pt x="63399" y="141427"/>
                </a:lnTo>
                <a:lnTo>
                  <a:pt x="0" y="141427"/>
                </a:lnTo>
                <a:close/>
              </a:path>
            </a:pathLst>
          </a:cu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等线" panose="020F0502020204030204"/>
              <a:cs typeface="+mn-cs"/>
            </a:endParaRPr>
          </a:p>
        </p:txBody>
      </p:sp>
      <p:sp>
        <p:nvSpPr>
          <p:cNvPr id="58" name="Овал 57">
            <a:extLst>
              <a:ext uri="{FF2B5EF4-FFF2-40B4-BE49-F238E27FC236}">
                <a16:creationId xmlns:a16="http://schemas.microsoft.com/office/drawing/2014/main" id="{40D98128-5D34-4933-A8A5-8A4C5B4253C5}"/>
              </a:ext>
            </a:extLst>
          </p:cNvPr>
          <p:cNvSpPr/>
          <p:nvPr/>
        </p:nvSpPr>
        <p:spPr>
          <a:xfrm>
            <a:off x="4926120" y="1247576"/>
            <a:ext cx="1891567" cy="1891567"/>
          </a:xfrm>
          <a:prstGeom prst="ellipse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6" name="椭圆 15">
            <a:extLst>
              <a:ext uri="{FF2B5EF4-FFF2-40B4-BE49-F238E27FC236}">
                <a16:creationId xmlns:a16="http://schemas.microsoft.com/office/drawing/2014/main" id="{AF0B29E2-1D4E-4DE0-AFC2-2EFD622D4AA0}"/>
              </a:ext>
            </a:extLst>
          </p:cNvPr>
          <p:cNvSpPr/>
          <p:nvPr/>
        </p:nvSpPr>
        <p:spPr>
          <a:xfrm>
            <a:off x="2072940" y="2488284"/>
            <a:ext cx="763750" cy="763750"/>
          </a:xfrm>
          <a:prstGeom prst="ellipse">
            <a:avLst/>
          </a:prstGeom>
          <a:solidFill>
            <a:srgbClr val="002060"/>
          </a:solidFill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等线" panose="020F0502020204030204"/>
              <a:cs typeface="+mn-cs"/>
            </a:endParaRPr>
          </a:p>
        </p:txBody>
      </p:sp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4E314AAE-C1A8-4432-AA98-BA1580BEC90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485" y="1553959"/>
            <a:ext cx="1632162" cy="912197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4E837788-31DF-4B60-A5E5-7AB6C552816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953" b="89953" l="3062" r="99678">
                        <a14:foregroundMark x1="2981" y1="56682" x2="13135" y2="36777"/>
                        <a14:foregroundMark x1="13135" y1="36777" x2="34166" y2="35071"/>
                        <a14:foregroundMark x1="34166" y1="35071" x2="52861" y2="35735"/>
                        <a14:foregroundMark x1="52861" y1="35735" x2="73489" y2="35166"/>
                        <a14:foregroundMark x1="73489" y1="35166" x2="93554" y2="39905"/>
                        <a14:foregroundMark x1="93554" y1="39905" x2="93231" y2="62654"/>
                        <a14:foregroundMark x1="93231" y1="62654" x2="70588" y2="64834"/>
                        <a14:foregroundMark x1="70588" y1="64834" x2="4432" y2="54882"/>
                        <a14:foregroundMark x1="22885" y1="47583" x2="43272" y2="49763"/>
                        <a14:foregroundMark x1="43272" y1="49763" x2="70669" y2="46730"/>
                        <a14:foregroundMark x1="62530" y1="41043" x2="95246" y2="44550"/>
                        <a14:foregroundMark x1="88638" y1="43697" x2="86865" y2="54502"/>
                        <a14:foregroundMark x1="65109" y1="45403" x2="66237" y2="55355"/>
                        <a14:foregroundMark x1="52297" y1="42844" x2="51168" y2="54502"/>
                        <a14:foregroundMark x1="44158" y1="40664" x2="51571" y2="49289"/>
                        <a14:foregroundMark x1="29492" y1="40664" x2="57051" y2="40664"/>
                        <a14:foregroundMark x1="13699" y1="40664" x2="18453" y2="41991"/>
                        <a14:foregroundMark x1="17728" y1="35450" x2="3384" y2="39336"/>
                        <a14:foregroundMark x1="4432" y1="41991" x2="6285" y2="47962"/>
                        <a14:foregroundMark x1="8541" y1="52796" x2="7816" y2="47109"/>
                        <a14:foregroundMark x1="8864" y1="51469" x2="7413" y2="58389"/>
                        <a14:foregroundMark x1="11845" y1="59242" x2="8864" y2="59242"/>
                        <a14:foregroundMark x1="25463" y1="58389" x2="42305" y2="56209"/>
                        <a14:foregroundMark x1="37550" y1="57915" x2="46737" y2="57915"/>
                        <a14:foregroundMark x1="39404" y1="34123" x2="47865" y2="33744"/>
                        <a14:foregroundMark x1="51168" y1="33744" x2="60757" y2="35071"/>
                        <a14:foregroundMark x1="63336" y1="35450" x2="79130" y2="35450"/>
                        <a14:foregroundMark x1="80580" y1="34597" x2="98791" y2="41043"/>
                        <a14:foregroundMark x1="98791" y1="41043" x2="99355" y2="42844"/>
                        <a14:foregroundMark x1="99678" y1="47583" x2="83239" y2="34123"/>
                        <a14:foregroundMark x1="83239" y1="34123" x2="82434" y2="34123"/>
                        <a14:foregroundMark x1="82031" y1="34123" x2="88316" y2="32891"/>
                        <a14:foregroundMark x1="95649" y1="35071" x2="95649" y2="35071"/>
                        <a14:foregroundMark x1="73570" y1="32986" x2="63255" y2="32227"/>
                        <a14:foregroundMark x1="52861" y1="32701" x2="46978" y2="32796"/>
                        <a14:foregroundMark x1="25060" y1="31848" x2="34005" y2="32986"/>
                        <a14:foregroundMark x1="37389" y1="33649" x2="42385" y2="32701"/>
                        <a14:foregroundMark x1="54230" y1="32038" x2="59790" y2="32796"/>
                        <a14:foregroundMark x1="78566" y1="34313" x2="96535" y2="39810"/>
                        <a14:foregroundMark x1="98227" y1="40474" x2="86704" y2="34597"/>
                        <a14:foregroundMark x1="88396" y1="32512" x2="90411" y2="32701"/>
                        <a14:foregroundMark x1="92023" y1="33460" x2="95971" y2="35829"/>
                        <a14:foregroundMark x1="17728" y1="33934" x2="3868" y2="44645"/>
                        <a14:foregroundMark x1="4271" y1="47393" x2="4190" y2="35829"/>
                        <a14:foregroundMark x1="5238" y1="35261" x2="15310" y2="33175"/>
                        <a14:foregroundMark x1="17325" y1="34123" x2="6366" y2="35071"/>
                        <a14:foregroundMark x1="6044" y1="34123" x2="11039" y2="32512"/>
                        <a14:foregroundMark x1="3062" y1="51469" x2="5641" y2="58389"/>
                        <a14:foregroundMark x1="94601" y1="56114" x2="98388" y2="49858"/>
                        <a14:backgroundMark x1="61402" y1="71564" x2="65834" y2="72227"/>
                        <a14:backgroundMark x1="70427" y1="72417" x2="67365" y2="731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8683" y="1664560"/>
            <a:ext cx="1392055" cy="1183415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CA0D178B-5ED1-4ACD-A850-AC2B885AF14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9222" y="1787065"/>
            <a:ext cx="1267333" cy="880240"/>
          </a:xfrm>
          <a:prstGeom prst="rect">
            <a:avLst/>
          </a:prstGeom>
        </p:spPr>
      </p:pic>
      <p:sp>
        <p:nvSpPr>
          <p:cNvPr id="52" name="Прямоугольник 51">
            <a:extLst>
              <a:ext uri="{FF2B5EF4-FFF2-40B4-BE49-F238E27FC236}">
                <a16:creationId xmlns:a16="http://schemas.microsoft.com/office/drawing/2014/main" id="{A722F4E5-86DB-41B9-BFF8-A10FC03E3E1F}"/>
              </a:ext>
            </a:extLst>
          </p:cNvPr>
          <p:cNvSpPr/>
          <p:nvPr/>
        </p:nvSpPr>
        <p:spPr>
          <a:xfrm>
            <a:off x="2080464" y="2607201"/>
            <a:ext cx="7954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等线" panose="020F0502020204030204"/>
                <a:cs typeface="+mn-cs"/>
              </a:rPr>
              <a:t>44%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等线" panose="020F0502020204030204"/>
              <a:cs typeface="+mn-cs"/>
            </a:endParaRPr>
          </a:p>
        </p:txBody>
      </p:sp>
      <p:sp>
        <p:nvSpPr>
          <p:cNvPr id="65" name="椭圆 15">
            <a:extLst>
              <a:ext uri="{FF2B5EF4-FFF2-40B4-BE49-F238E27FC236}">
                <a16:creationId xmlns:a16="http://schemas.microsoft.com/office/drawing/2014/main" id="{C7C3C753-289B-455B-B383-11CE62AF77C6}"/>
              </a:ext>
            </a:extLst>
          </p:cNvPr>
          <p:cNvSpPr/>
          <p:nvPr/>
        </p:nvSpPr>
        <p:spPr>
          <a:xfrm>
            <a:off x="4092451" y="2488284"/>
            <a:ext cx="763750" cy="763750"/>
          </a:xfrm>
          <a:prstGeom prst="ellipse">
            <a:avLst/>
          </a:prstGeom>
          <a:solidFill>
            <a:srgbClr val="002060"/>
          </a:solidFill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等线" panose="020F0502020204030204"/>
              <a:cs typeface="+mn-cs"/>
            </a:endParaRPr>
          </a:p>
        </p:txBody>
      </p:sp>
      <p:sp>
        <p:nvSpPr>
          <p:cNvPr id="66" name="Прямоугольник 65">
            <a:extLst>
              <a:ext uri="{FF2B5EF4-FFF2-40B4-BE49-F238E27FC236}">
                <a16:creationId xmlns:a16="http://schemas.microsoft.com/office/drawing/2014/main" id="{E9776A99-5FAF-4385-AD1B-5C0343E7590E}"/>
              </a:ext>
            </a:extLst>
          </p:cNvPr>
          <p:cNvSpPr/>
          <p:nvPr/>
        </p:nvSpPr>
        <p:spPr>
          <a:xfrm>
            <a:off x="4099975" y="2607201"/>
            <a:ext cx="7954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等线" panose="020F0502020204030204"/>
                <a:cs typeface="+mn-cs"/>
              </a:rPr>
              <a:t>23%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等线" panose="020F0502020204030204"/>
              <a:cs typeface="+mn-cs"/>
            </a:endParaRPr>
          </a:p>
        </p:txBody>
      </p:sp>
      <p:sp>
        <p:nvSpPr>
          <p:cNvPr id="67" name="椭圆 15">
            <a:extLst>
              <a:ext uri="{FF2B5EF4-FFF2-40B4-BE49-F238E27FC236}">
                <a16:creationId xmlns:a16="http://schemas.microsoft.com/office/drawing/2014/main" id="{FD6D56FD-AA25-4C6A-A7A0-C03B164DA1BD}"/>
              </a:ext>
            </a:extLst>
          </p:cNvPr>
          <p:cNvSpPr/>
          <p:nvPr/>
        </p:nvSpPr>
        <p:spPr>
          <a:xfrm>
            <a:off x="6139186" y="2488284"/>
            <a:ext cx="763750" cy="763750"/>
          </a:xfrm>
          <a:prstGeom prst="ellipse">
            <a:avLst/>
          </a:prstGeom>
          <a:solidFill>
            <a:srgbClr val="002060"/>
          </a:solidFill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等线" panose="020F0502020204030204"/>
              <a:cs typeface="+mn-cs"/>
            </a:endParaRPr>
          </a:p>
        </p:txBody>
      </p:sp>
      <p:sp>
        <p:nvSpPr>
          <p:cNvPr id="68" name="Прямоугольник 67">
            <a:extLst>
              <a:ext uri="{FF2B5EF4-FFF2-40B4-BE49-F238E27FC236}">
                <a16:creationId xmlns:a16="http://schemas.microsoft.com/office/drawing/2014/main" id="{2F8C95FB-599B-4881-A4C7-DA0E1BA78829}"/>
              </a:ext>
            </a:extLst>
          </p:cNvPr>
          <p:cNvSpPr/>
          <p:nvPr/>
        </p:nvSpPr>
        <p:spPr>
          <a:xfrm>
            <a:off x="6146710" y="2607201"/>
            <a:ext cx="7954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等线" panose="020F0502020204030204"/>
                <a:cs typeface="+mn-cs"/>
              </a:rPr>
              <a:t>12%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等线" panose="020F0502020204030204"/>
              <a:cs typeface="+mn-cs"/>
            </a:endParaRPr>
          </a:p>
        </p:txBody>
      </p:sp>
      <p:sp>
        <p:nvSpPr>
          <p:cNvPr id="69" name="椭圆 15">
            <a:extLst>
              <a:ext uri="{FF2B5EF4-FFF2-40B4-BE49-F238E27FC236}">
                <a16:creationId xmlns:a16="http://schemas.microsoft.com/office/drawing/2014/main" id="{242CA769-185E-4F97-8005-B4612A6AEC88}"/>
              </a:ext>
            </a:extLst>
          </p:cNvPr>
          <p:cNvSpPr/>
          <p:nvPr/>
        </p:nvSpPr>
        <p:spPr>
          <a:xfrm>
            <a:off x="8166132" y="2488284"/>
            <a:ext cx="763750" cy="763750"/>
          </a:xfrm>
          <a:prstGeom prst="ellipse">
            <a:avLst/>
          </a:prstGeom>
          <a:solidFill>
            <a:srgbClr val="002060"/>
          </a:solidFill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等线" panose="020F0502020204030204"/>
              <a:cs typeface="+mn-cs"/>
            </a:endParaRPr>
          </a:p>
        </p:txBody>
      </p:sp>
      <p:sp>
        <p:nvSpPr>
          <p:cNvPr id="70" name="Прямоугольник 69">
            <a:extLst>
              <a:ext uri="{FF2B5EF4-FFF2-40B4-BE49-F238E27FC236}">
                <a16:creationId xmlns:a16="http://schemas.microsoft.com/office/drawing/2014/main" id="{E8CC2EE9-F1DC-4672-BD2D-33F1595A3799}"/>
              </a:ext>
            </a:extLst>
          </p:cNvPr>
          <p:cNvSpPr/>
          <p:nvPr/>
        </p:nvSpPr>
        <p:spPr>
          <a:xfrm>
            <a:off x="8130375" y="2607201"/>
            <a:ext cx="8819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等线" panose="020F0502020204030204"/>
                <a:cs typeface="+mn-cs"/>
              </a:rPr>
              <a:t>7,5%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等线" panose="020F0502020204030204"/>
              <a:cs typeface="+mn-cs"/>
            </a:endParaRPr>
          </a:p>
        </p:txBody>
      </p:sp>
      <p:sp>
        <p:nvSpPr>
          <p:cNvPr id="71" name="椭圆 15">
            <a:extLst>
              <a:ext uri="{FF2B5EF4-FFF2-40B4-BE49-F238E27FC236}">
                <a16:creationId xmlns:a16="http://schemas.microsoft.com/office/drawing/2014/main" id="{F427418A-1377-4A92-874E-5D29A9D081BF}"/>
              </a:ext>
            </a:extLst>
          </p:cNvPr>
          <p:cNvSpPr/>
          <p:nvPr/>
        </p:nvSpPr>
        <p:spPr>
          <a:xfrm>
            <a:off x="10268814" y="2488284"/>
            <a:ext cx="763750" cy="763750"/>
          </a:xfrm>
          <a:prstGeom prst="ellipse">
            <a:avLst/>
          </a:prstGeom>
          <a:solidFill>
            <a:srgbClr val="002060"/>
          </a:solidFill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等线" panose="020F0502020204030204"/>
              <a:cs typeface="+mn-cs"/>
            </a:endParaRPr>
          </a:p>
        </p:txBody>
      </p:sp>
      <p:sp>
        <p:nvSpPr>
          <p:cNvPr id="72" name="Прямоугольник 71">
            <a:extLst>
              <a:ext uri="{FF2B5EF4-FFF2-40B4-BE49-F238E27FC236}">
                <a16:creationId xmlns:a16="http://schemas.microsoft.com/office/drawing/2014/main" id="{288BA154-9A82-4BB1-91EC-40D01765A264}"/>
              </a:ext>
            </a:extLst>
          </p:cNvPr>
          <p:cNvSpPr/>
          <p:nvPr/>
        </p:nvSpPr>
        <p:spPr>
          <a:xfrm>
            <a:off x="10362901" y="2607201"/>
            <a:ext cx="6222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等线" panose="020F0502020204030204"/>
                <a:cs typeface="+mn-cs"/>
              </a:rPr>
              <a:t>3%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等线" panose="020F0502020204030204"/>
              <a:cs typeface="+mn-cs"/>
            </a:endParaRPr>
          </a:p>
        </p:txBody>
      </p:sp>
      <p:pic>
        <p:nvPicPr>
          <p:cNvPr id="3088" name="Picture 16" descr="Ιδιωτική Ετικέτα - Gloria">
            <a:extLst>
              <a:ext uri="{FF2B5EF4-FFF2-40B4-BE49-F238E27FC236}">
                <a16:creationId xmlns:a16="http://schemas.microsoft.com/office/drawing/2014/main" id="{A4DDD296-893C-494D-BA68-0F4EB88248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4597" y="1780537"/>
            <a:ext cx="1666804" cy="784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0" name="Picture 18" descr="Подгузник Fralda Huggies Logo Бренд, логотип памперсы, любовь, текст png |  PNGEgg">
            <a:extLst>
              <a:ext uri="{FF2B5EF4-FFF2-40B4-BE49-F238E27FC236}">
                <a16:creationId xmlns:a16="http://schemas.microsoft.com/office/drawing/2014/main" id="{47051384-480B-486D-8685-21FE8B3D42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1507" y="1830051"/>
            <a:ext cx="1155952" cy="673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8" name="文本框 17">
            <a:extLst>
              <a:ext uri="{FF2B5EF4-FFF2-40B4-BE49-F238E27FC236}">
                <a16:creationId xmlns:a16="http://schemas.microsoft.com/office/drawing/2014/main" id="{85F75F6A-29E8-498C-8B57-E435A57AA084}"/>
              </a:ext>
            </a:extLst>
          </p:cNvPr>
          <p:cNvSpPr txBox="1"/>
          <p:nvPr/>
        </p:nvSpPr>
        <p:spPr>
          <a:xfrm>
            <a:off x="125843" y="6509301"/>
            <a:ext cx="13739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等线" panose="020F0502020204030204"/>
                <a:cs typeface="+mn-cs"/>
              </a:rPr>
              <a:t>Nielsen </a:t>
            </a:r>
            <a:r>
              <a:rPr kumimoji="0" lang="ru-RU" altLang="zh-CN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等线" panose="020F0502020204030204"/>
                <a:cs typeface="+mn-cs"/>
              </a:rPr>
              <a:t>РБ</a:t>
            </a:r>
            <a:endParaRPr kumimoji="0" lang="zh-CN" altLang="en-US" sz="1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等线" panose="020F0502020204030204"/>
              <a:cs typeface="+mn-cs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F50CC6B3-ED54-4930-B670-F7AF33691A1D}"/>
              </a:ext>
            </a:extLst>
          </p:cNvPr>
          <p:cNvSpPr/>
          <p:nvPr/>
        </p:nvSpPr>
        <p:spPr>
          <a:xfrm>
            <a:off x="4428591" y="3218683"/>
            <a:ext cx="90281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等线" panose="020F0502020204030204"/>
                <a:cs typeface="+mn-cs"/>
              </a:rPr>
              <a:t>(+24%)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等线" panose="020F0502020204030204"/>
                <a:cs typeface="+mn-cs"/>
              </a:rPr>
              <a:t> 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CD207840-3A51-4B9B-97F4-19193B18B8FE}"/>
              </a:ext>
            </a:extLst>
          </p:cNvPr>
          <p:cNvSpPr/>
          <p:nvPr/>
        </p:nvSpPr>
        <p:spPr>
          <a:xfrm>
            <a:off x="2372119" y="3218683"/>
            <a:ext cx="73289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等线" panose="020F0502020204030204"/>
                <a:cs typeface="+mn-cs"/>
              </a:rPr>
              <a:t>(-5%)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等线" panose="020F0502020204030204"/>
                <a:cs typeface="+mn-cs"/>
              </a:rPr>
              <a:t> 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070B5CCB-7665-4540-BE16-04D40348CCC4}"/>
              </a:ext>
            </a:extLst>
          </p:cNvPr>
          <p:cNvSpPr/>
          <p:nvPr/>
        </p:nvSpPr>
        <p:spPr>
          <a:xfrm>
            <a:off x="6662320" y="3218683"/>
            <a:ext cx="73289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等线" panose="020F0502020204030204"/>
                <a:cs typeface="+mn-cs"/>
              </a:rPr>
              <a:t>(-8%)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等线" panose="020F0502020204030204"/>
                <a:cs typeface="+mn-cs"/>
              </a:rPr>
              <a:t> 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id="{D0205050-31A1-4C37-92AD-307E6CA67A85}"/>
              </a:ext>
            </a:extLst>
          </p:cNvPr>
          <p:cNvSpPr/>
          <p:nvPr/>
        </p:nvSpPr>
        <p:spPr>
          <a:xfrm>
            <a:off x="8519710" y="3218683"/>
            <a:ext cx="90281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等线" panose="020F0502020204030204"/>
                <a:cs typeface="+mn-cs"/>
              </a:rPr>
              <a:t>(+28%)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等线" panose="020F0502020204030204"/>
                <a:cs typeface="+mn-cs"/>
              </a:rPr>
              <a:t> 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id="{22123446-86F5-443C-9D18-150B8443E8DF}"/>
              </a:ext>
            </a:extLst>
          </p:cNvPr>
          <p:cNvSpPr/>
          <p:nvPr/>
        </p:nvSpPr>
        <p:spPr>
          <a:xfrm>
            <a:off x="10639043" y="3218683"/>
            <a:ext cx="84670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等线" panose="020F0502020204030204"/>
                <a:cs typeface="+mn-cs"/>
              </a:rPr>
              <a:t>(-17%)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等线" panose="020F0502020204030204"/>
                <a:cs typeface="+mn-cs"/>
              </a:rPr>
              <a:t> 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1365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24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938399BF-B0B0-46CF-8FF9-27F1ECAE4D06}"/>
              </a:ext>
            </a:extLst>
          </p:cNvPr>
          <p:cNvSpPr txBox="1"/>
          <p:nvPr/>
        </p:nvSpPr>
        <p:spPr>
          <a:xfrm>
            <a:off x="856364" y="239968"/>
            <a:ext cx="104792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xo 2" panose="00000800000000000000" pitchFamily="2" charset="-52"/>
                <a:ea typeface="华文行楷" panose="02010800040101010101" pitchFamily="2" charset="-122"/>
                <a:cs typeface="+mn-cs"/>
              </a:rPr>
              <a:t>Распределение продаж на рынке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4E1ACF9-78C3-4BDC-B92E-6C5E096A9B55}"/>
              </a:ext>
            </a:extLst>
          </p:cNvPr>
          <p:cNvSpPr txBox="1"/>
          <p:nvPr/>
        </p:nvSpPr>
        <p:spPr>
          <a:xfrm>
            <a:off x="8039100" y="2495259"/>
            <a:ext cx="40005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xo 2 Light" panose="00000400000000000000" pitchFamily="2" charset="-52"/>
                <a:ea typeface="+mn-ea"/>
                <a:cs typeface="+mn-cs"/>
              </a:rPr>
              <a:t>Категория трусиков продолжает набирать популярность и расти на 9% в руб. и 7% в шт. 21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xo 2 Light" panose="00000400000000000000" pitchFamily="2" charset="-52"/>
                <a:ea typeface="+mn-ea"/>
                <a:cs typeface="+mn-cs"/>
              </a:rPr>
              <a:t>vs20</a:t>
            </a:r>
            <a:r>
              <a:rPr kumimoji="0" lang="ru-RU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xo 2 Light" panose="00000400000000000000" pitchFamily="2" charset="-52"/>
                <a:ea typeface="+mn-ea"/>
                <a:cs typeface="+mn-cs"/>
              </a:rPr>
              <a:t> 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E2950DC-EF35-4A95-9B71-A7D5166BA4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27226" y="1831734"/>
            <a:ext cx="8466326" cy="3700426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0F3E467F-79C3-41DE-8FDF-75504B4F712D}"/>
              </a:ext>
            </a:extLst>
          </p:cNvPr>
          <p:cNvSpPr txBox="1"/>
          <p:nvPr/>
        </p:nvSpPr>
        <p:spPr>
          <a:xfrm>
            <a:off x="228600" y="6176656"/>
            <a:ext cx="47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xo 2 Light" panose="00000400000000000000" pitchFamily="2" charset="-52"/>
                <a:ea typeface="+mn-ea"/>
                <a:cs typeface="+mn-cs"/>
              </a:rPr>
              <a:t>© Данные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xo 2 Light" panose="00000400000000000000" pitchFamily="2" charset="-52"/>
                <a:ea typeface="+mn-ea"/>
                <a:cs typeface="+mn-cs"/>
              </a:rPr>
              <a:t>GFK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xo 2 Light" panose="00000400000000000000" pitchFamily="2" charset="-52"/>
                <a:ea typeface="+mn-ea"/>
                <a:cs typeface="+mn-cs"/>
              </a:rPr>
              <a:t> –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xo 2 Light" panose="00000400000000000000" pitchFamily="2" charset="-52"/>
                <a:ea typeface="+mn-ea"/>
                <a:cs typeface="+mn-cs"/>
              </a:rPr>
              <a:t>All rights reserved 8/2021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xo 2 Light" panose="00000400000000000000" pitchFamily="2" charset="-52"/>
              <a:ea typeface="+mn-ea"/>
              <a:cs typeface="+mn-cs"/>
            </a:endParaRPr>
          </a:p>
        </p:txBody>
      </p:sp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EEAFC486-89FB-4390-AD85-AA26881BA82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896" y="212838"/>
            <a:ext cx="1499915" cy="321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0981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6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1432</TotalTime>
  <Words>890</Words>
  <Application>Microsoft Office PowerPoint</Application>
  <PresentationFormat>Широкоэкранный</PresentationFormat>
  <Paragraphs>286</Paragraphs>
  <Slides>33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13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33</vt:i4>
      </vt:variant>
    </vt:vector>
  </HeadingPairs>
  <TitlesOfParts>
    <vt:vector size="50" baseType="lpstr">
      <vt:lpstr>Arial</vt:lpstr>
      <vt:lpstr>Calibri</vt:lpstr>
      <vt:lpstr>Calibri Light</vt:lpstr>
      <vt:lpstr>Century Gothic</vt:lpstr>
      <vt:lpstr>Circe Rounded DM</vt:lpstr>
      <vt:lpstr>Comic Sans MS</vt:lpstr>
      <vt:lpstr>等线</vt:lpstr>
      <vt:lpstr>等线 Light</vt:lpstr>
      <vt:lpstr>Exo 2</vt:lpstr>
      <vt:lpstr>Exo 2 Light</vt:lpstr>
      <vt:lpstr>Gilroy ExtraBold</vt:lpstr>
      <vt:lpstr>Gilroy Light</vt:lpstr>
      <vt:lpstr>华文行楷</vt:lpstr>
      <vt:lpstr>Тема Office</vt:lpstr>
      <vt:lpstr>1_Тема Office</vt:lpstr>
      <vt:lpstr>1_Office 主题​​</vt:lpstr>
      <vt:lpstr>6_Тема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'Cotton Club'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Стародубцева Ольга Николаевна</dc:creator>
  <cp:lastModifiedBy>Пользователь</cp:lastModifiedBy>
  <cp:revision>71</cp:revision>
  <dcterms:created xsi:type="dcterms:W3CDTF">2022-02-07T15:13:26Z</dcterms:created>
  <dcterms:modified xsi:type="dcterms:W3CDTF">2022-07-22T06:21:27Z</dcterms:modified>
</cp:coreProperties>
</file>